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36"/>
  </p:notesMasterIdLst>
  <p:handoutMasterIdLst>
    <p:handoutMasterId r:id="rId37"/>
  </p:handoutMasterIdLst>
  <p:sldIdLst>
    <p:sldId id="314" r:id="rId5"/>
    <p:sldId id="388" r:id="rId6"/>
    <p:sldId id="367" r:id="rId7"/>
    <p:sldId id="389" r:id="rId8"/>
    <p:sldId id="391" r:id="rId9"/>
    <p:sldId id="387" r:id="rId10"/>
    <p:sldId id="385" r:id="rId11"/>
    <p:sldId id="386" r:id="rId12"/>
    <p:sldId id="392" r:id="rId13"/>
    <p:sldId id="376" r:id="rId14"/>
    <p:sldId id="379" r:id="rId15"/>
    <p:sldId id="383" r:id="rId16"/>
    <p:sldId id="382" r:id="rId17"/>
    <p:sldId id="384" r:id="rId18"/>
    <p:sldId id="393" r:id="rId19"/>
    <p:sldId id="380" r:id="rId20"/>
    <p:sldId id="394" r:id="rId21"/>
    <p:sldId id="363" r:id="rId22"/>
    <p:sldId id="365" r:id="rId23"/>
    <p:sldId id="369" r:id="rId24"/>
    <p:sldId id="371" r:id="rId25"/>
    <p:sldId id="372" r:id="rId26"/>
    <p:sldId id="370" r:id="rId27"/>
    <p:sldId id="374" r:id="rId28"/>
    <p:sldId id="375" r:id="rId29"/>
    <p:sldId id="366" r:id="rId30"/>
    <p:sldId id="395" r:id="rId31"/>
    <p:sldId id="397" r:id="rId32"/>
    <p:sldId id="396" r:id="rId33"/>
    <p:sldId id="362" r:id="rId34"/>
    <p:sldId id="322" r:id="rId3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1">
          <p15:clr>
            <a:srgbClr val="A4A3A4"/>
          </p15:clr>
        </p15:guide>
        <p15:guide id="2" pos="3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0501"/>
    <a:srgbClr val="EA941A"/>
    <a:srgbClr val="00594C"/>
    <a:srgbClr val="003963"/>
    <a:srgbClr val="3D0237"/>
    <a:srgbClr val="A6A6A6"/>
    <a:srgbClr val="FEC553"/>
    <a:srgbClr val="493828"/>
    <a:srgbClr val="969696"/>
    <a:srgbClr val="9E9A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89" autoAdjust="0"/>
    <p:restoredTop sz="94674" autoAdjust="0"/>
  </p:normalViewPr>
  <p:slideViewPr>
    <p:cSldViewPr snapToGrid="0" snapToObjects="1">
      <p:cViewPr varScale="1">
        <p:scale>
          <a:sx n="141" d="100"/>
          <a:sy n="141" d="100"/>
        </p:scale>
        <p:origin x="102" y="228"/>
      </p:cViewPr>
      <p:guideLst>
        <p:guide orient="horz" pos="3141"/>
        <p:guide pos="3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132" d="100"/>
          <a:sy n="132" d="100"/>
        </p:scale>
        <p:origin x="-592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Mode of Intervention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C30-4E02-9833-248A299ADDD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C30-4E02-9833-248A299ADDD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C30-4E02-9833-248A299ADDD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9C30-4E02-9833-248A299ADDD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9C30-4E02-9833-248A299ADDD0}"/>
              </c:ext>
            </c:extLst>
          </c:dPt>
          <c:dLbls>
            <c:dLbl>
              <c:idx val="0"/>
              <c:layout>
                <c:manualLayout>
                  <c:x val="-0.17902043666522627"/>
                  <c:y val="0.158360315320357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C30-4E02-9833-248A299ADDD0}"/>
                </c:ext>
              </c:extLst>
            </c:dLbl>
            <c:dLbl>
              <c:idx val="1"/>
              <c:layout>
                <c:manualLayout>
                  <c:x val="-0.17082545124649062"/>
                  <c:y val="-0.1212251687571613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712724764682147"/>
                      <c:h val="0.2235269522334021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C30-4E02-9833-248A299ADDD0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9C30-4E02-9833-248A299ADDD0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9C30-4E02-9833-248A299ADDD0}"/>
                </c:ext>
              </c:extLst>
            </c:dLbl>
            <c:dLbl>
              <c:idx val="4"/>
              <c:layout>
                <c:manualLayout>
                  <c:x val="0.11994141737331185"/>
                  <c:y val="4.855312350741965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90E473A-5136-4A22-8569-F1738C4E2786}" type="CATEGORYNAME">
                      <a:rPr lang="en-US" sz="1100"/>
                      <a:pPr>
                        <a:defRPr/>
                      </a:pPr>
                      <a:t>[CATEGORY NAME]</a:t>
                    </a:fld>
                    <a:r>
                      <a:rPr lang="en-US" sz="1100" baseline="0" dirty="0" smtClean="0"/>
                      <a:t>,</a:t>
                    </a:r>
                  </a:p>
                  <a:p>
                    <a:pPr>
                      <a:defRPr/>
                    </a:pPr>
                    <a:r>
                      <a:rPr lang="en-US" sz="1100" baseline="0" dirty="0" smtClean="0"/>
                      <a:t> </a:t>
                    </a:r>
                    <a:fld id="{D8A78F70-8522-43C7-8F34-126895FF53B6}" type="VALUE">
                      <a:rPr lang="en-US" sz="1100" baseline="0" dirty="0"/>
                      <a:pPr>
                        <a:defRPr/>
                      </a:pPr>
                      <a:t>[VALUE]</a:t>
                    </a:fld>
                    <a:endParaRPr lang="en-US" sz="1100" baseline="0" dirty="0" smtClean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349755738779292"/>
                      <c:h val="0.2017194446984360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9C30-4E02-9833-248A299ADD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Class</c:v>
                </c:pt>
                <c:pt idx="1">
                  <c:v>Combined</c:v>
                </c:pt>
                <c:pt idx="2">
                  <c:v>Self-directed</c:v>
                </c:pt>
                <c:pt idx="3">
                  <c:v>Group</c:v>
                </c:pt>
                <c:pt idx="4">
                  <c:v>Individual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0.28999999999999998</c:v>
                </c:pt>
                <c:pt idx="1">
                  <c:v>0.26</c:v>
                </c:pt>
                <c:pt idx="2">
                  <c:v>0.21</c:v>
                </c:pt>
                <c:pt idx="3">
                  <c:v>0.16</c:v>
                </c:pt>
                <c:pt idx="4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30-4E02-9833-248A299ADDD0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572875783652867E-2"/>
          <c:y val="0.12122482803929961"/>
          <c:w val="0.8716885034453824"/>
          <c:h val="0.75082091947958873"/>
        </c:manualLayout>
      </c:layout>
      <c:lineChart>
        <c:grouping val="standar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Effect Size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Pt>
            <c:idx val="1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accent5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0-B65F-4908-8D0A-D0E66B2530C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0</c:v>
                </c:pt>
                <c:pt idx="1">
                  <c:v>1</c:v>
                </c:pt>
                <c:pt idx="2">
                  <c:v>2 - 3</c:v>
                </c:pt>
                <c:pt idx="3">
                  <c:v>4 - 5</c:v>
                </c:pt>
                <c:pt idx="4">
                  <c:v>6 - 7</c:v>
                </c:pt>
                <c:pt idx="5">
                  <c:v>8 - 9</c:v>
                </c:pt>
                <c:pt idx="6">
                  <c:v>10 - 11</c:v>
                </c:pt>
                <c:pt idx="7">
                  <c:v>12 +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0</c:v>
                </c:pt>
                <c:pt idx="1">
                  <c:v>0.24</c:v>
                </c:pt>
                <c:pt idx="2">
                  <c:v>0.47</c:v>
                </c:pt>
                <c:pt idx="3">
                  <c:v>1.26</c:v>
                </c:pt>
                <c:pt idx="4">
                  <c:v>0.64</c:v>
                </c:pt>
                <c:pt idx="5">
                  <c:v>0.52</c:v>
                </c:pt>
                <c:pt idx="6">
                  <c:v>0.77</c:v>
                </c:pt>
                <c:pt idx="7">
                  <c:v>0.35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7A8-4098-9B7D-644554363D9A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1372144"/>
        <c:axId val="181372704"/>
      </c:lineChart>
      <c:catAx>
        <c:axId val="1813721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 smtClean="0"/>
                  <a:t>Number of Sessions</a:t>
                </a:r>
                <a:endParaRPr lang="en-US" sz="1200" dirty="0"/>
              </a:p>
            </c:rich>
          </c:tx>
          <c:layout>
            <c:manualLayout>
              <c:xMode val="edge"/>
              <c:yMode val="edge"/>
              <c:x val="5.7111876653634949E-4"/>
              <c:y val="0.9316739291651320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372704"/>
        <c:crosses val="autoZero"/>
        <c:auto val="1"/>
        <c:lblAlgn val="ctr"/>
        <c:lblOffset val="100"/>
        <c:noMultiLvlLbl val="0"/>
      </c:catAx>
      <c:valAx>
        <c:axId val="181372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Effect Size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372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Effect Size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Pt>
            <c:idx val="1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accent5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0-B65F-4908-8D0A-D0E66B2530C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0.22</c:v>
                </c:pt>
                <c:pt idx="1">
                  <c:v>0.45</c:v>
                </c:pt>
                <c:pt idx="2">
                  <c:v>0.61</c:v>
                </c:pt>
                <c:pt idx="3">
                  <c:v>0.99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7A8-4098-9B7D-644554363D9A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1372144"/>
        <c:axId val="181372704"/>
      </c:lineChart>
      <c:catAx>
        <c:axId val="1813721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Number of Critical Components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372704"/>
        <c:crosses val="autoZero"/>
        <c:auto val="1"/>
        <c:lblAlgn val="ctr"/>
        <c:lblOffset val="100"/>
        <c:noMultiLvlLbl val="0"/>
      </c:catAx>
      <c:valAx>
        <c:axId val="181372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Effect Size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372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2015 identity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Pt>
            <c:idx val="1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accent5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0-B65F-4908-8D0A-D0E66B2530C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</c:v>
                </c:pt>
                <c:pt idx="1">
                  <c:v>11.67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7A8-4098-9B7D-644554363D9A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2015 Occupational Information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1.4</c:v>
                </c:pt>
                <c:pt idx="1">
                  <c:v>1.89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07A8-4098-9B7D-644554363D9A}"/>
            </c:ext>
          </c:extLst>
        </c:ser>
        <c:ser>
          <c:idx val="5"/>
          <c:order val="2"/>
          <c:tx>
            <c:strRef>
              <c:f>Sheet1!$D$1</c:f>
              <c:strCache>
                <c:ptCount val="1"/>
                <c:pt idx="0">
                  <c:v>2015 Barriers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2.5299999999999998</c:v>
                </c:pt>
                <c:pt idx="1">
                  <c:v>2.84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07A8-4098-9B7D-644554363D9A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1372144"/>
        <c:axId val="181372704"/>
      </c:lineChart>
      <c:catAx>
        <c:axId val="181372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372704"/>
        <c:crosses val="autoZero"/>
        <c:auto val="1"/>
        <c:lblAlgn val="ctr"/>
        <c:lblOffset val="100"/>
        <c:noMultiLvlLbl val="0"/>
      </c:catAx>
      <c:valAx>
        <c:axId val="181372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372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 Identity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10.82</c:v>
                </c:pt>
                <c:pt idx="1">
                  <c:v>11.95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7A8-4098-9B7D-644554363D9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2016 Occupational Information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1.1100000000000001</c:v>
                </c:pt>
                <c:pt idx="1">
                  <c:v>1.74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7A8-4098-9B7D-644554363D9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2016 Barriers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2.97</c:v>
                </c:pt>
                <c:pt idx="1">
                  <c:v>2.82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7A8-4098-9B7D-644554363D9A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1372144"/>
        <c:axId val="181372704"/>
      </c:lineChart>
      <c:catAx>
        <c:axId val="181372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372704"/>
        <c:crosses val="autoZero"/>
        <c:auto val="1"/>
        <c:lblAlgn val="ctr"/>
        <c:lblOffset val="100"/>
        <c:noMultiLvlLbl val="0"/>
      </c:catAx>
      <c:valAx>
        <c:axId val="181372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372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/>
              <a:t>6 Year</a:t>
            </a:r>
            <a:r>
              <a:rPr lang="en-US" sz="1600" baseline="0" dirty="0" smtClean="0"/>
              <a:t> </a:t>
            </a:r>
            <a:r>
              <a:rPr lang="en-US" sz="1600" dirty="0" smtClean="0"/>
              <a:t>Grad</a:t>
            </a:r>
            <a:r>
              <a:rPr lang="en-US" sz="1600" baseline="0" dirty="0" smtClean="0"/>
              <a:t> Rate of Sample</a:t>
            </a:r>
            <a:endParaRPr lang="en-US" sz="16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Sample Retention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dPt>
            <c:idx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FE7-484C-B98F-0CA9F9BAF535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6FE7-484C-B98F-0CA9F9BAF53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Graduates</c:v>
                </c:pt>
                <c:pt idx="1">
                  <c:v>Dropouts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834</c:v>
                </c:pt>
                <c:pt idx="1">
                  <c:v>257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E7-484C-B98F-0CA9F9BAF53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14D-43C5-A31B-5FE96CCB664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14D-43C5-A31B-5FE96CCB6649}"/>
              </c:ext>
            </c:extLst>
          </c:dPt>
          <c:cat>
            <c:strRef>
              <c:f>Sheet1!$A$2:$A$3</c:f>
              <c:strCache>
                <c:ptCount val="2"/>
                <c:pt idx="0">
                  <c:v>Graduates</c:v>
                </c:pt>
                <c:pt idx="1">
                  <c:v>Dropouts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3-6FE7-484C-B98F-0CA9F9BAF5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aseline="0" dirty="0" smtClean="0"/>
              <a:t>6 Year Graduation Rate</a:t>
            </a:r>
            <a:br>
              <a:rPr lang="en-US" sz="1600" baseline="0" dirty="0" smtClean="0"/>
            </a:br>
            <a:r>
              <a:rPr lang="en-US" sz="1600" baseline="0" dirty="0" smtClean="0"/>
              <a:t>by Course Status</a:t>
            </a:r>
            <a:endParaRPr lang="en-US" sz="16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Career Course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Group</c:v>
                </c:pt>
              </c:strCache>
            </c:strRef>
          </c:cat>
          <c:val>
            <c:numRef>
              <c:f>Sheet1!$B$2</c:f>
              <c:numCache>
                <c:formatCode>0.00%</c:formatCode>
                <c:ptCount val="1"/>
                <c:pt idx="0">
                  <c:v>0.81499999999999995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79-465F-B032-A7F9FC7D8D8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 Career Course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Group</c:v>
                </c:pt>
              </c:strCache>
            </c:strRef>
          </c:cat>
          <c:val>
            <c:numRef>
              <c:f>Sheet1!$C$2</c:f>
              <c:numCache>
                <c:formatCode>0.00%</c:formatCode>
                <c:ptCount val="1"/>
                <c:pt idx="0">
                  <c:v>0.71299999999999997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79-465F-B032-A7F9FC7D8D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75690320"/>
        <c:axId val="775696976"/>
      </c:barChart>
      <c:catAx>
        <c:axId val="775690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5696976"/>
        <c:crosses val="autoZero"/>
        <c:auto val="1"/>
        <c:lblAlgn val="ctr"/>
        <c:lblOffset val="100"/>
        <c:noMultiLvlLbl val="0"/>
      </c:catAx>
      <c:valAx>
        <c:axId val="775696976"/>
        <c:scaling>
          <c:orientation val="minMax"/>
          <c:max val="0.99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5690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D03684-E48B-4F54-BC02-D745B104E2F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741A053D-3CE4-4359-910E-F33212A0EDAB}">
      <dgm:prSet phldrT="[Text]"/>
      <dgm:spPr>
        <a:solidFill>
          <a:srgbClr val="A90501"/>
        </a:solidFill>
      </dgm:spPr>
      <dgm:t>
        <a:bodyPr/>
        <a:lstStyle/>
        <a:p>
          <a:r>
            <a:rPr lang="en-US" dirty="0" smtClean="0"/>
            <a:t>Outputs</a:t>
          </a:r>
          <a:endParaRPr lang="en-US" dirty="0"/>
        </a:p>
      </dgm:t>
    </dgm:pt>
    <dgm:pt modelId="{53DBD2AF-9C59-4E03-88F4-B27DDEE45899}" type="parTrans" cxnId="{CE42DA7E-7698-4228-B0E9-DAC6D16351F3}">
      <dgm:prSet/>
      <dgm:spPr/>
      <dgm:t>
        <a:bodyPr/>
        <a:lstStyle/>
        <a:p>
          <a:endParaRPr lang="en-US"/>
        </a:p>
      </dgm:t>
    </dgm:pt>
    <dgm:pt modelId="{7CD9D966-60CF-4F0F-B4C2-C4647151C586}" type="sibTrans" cxnId="{CE42DA7E-7698-4228-B0E9-DAC6D16351F3}">
      <dgm:prSet/>
      <dgm:spPr/>
      <dgm:t>
        <a:bodyPr/>
        <a:lstStyle/>
        <a:p>
          <a:endParaRPr lang="en-US"/>
        </a:p>
      </dgm:t>
    </dgm:pt>
    <dgm:pt modelId="{F3B7BB15-EC10-4330-B158-7EA68EBBFBE1}">
      <dgm:prSet phldrT="[Text]"/>
      <dgm:spPr>
        <a:solidFill>
          <a:srgbClr val="A90501"/>
        </a:solidFill>
      </dgm:spPr>
      <dgm:t>
        <a:bodyPr/>
        <a:lstStyle/>
        <a:p>
          <a:r>
            <a:rPr lang="en-US" dirty="0" smtClean="0"/>
            <a:t>Outcomes</a:t>
          </a:r>
          <a:endParaRPr lang="en-US" dirty="0"/>
        </a:p>
      </dgm:t>
    </dgm:pt>
    <dgm:pt modelId="{629F05CC-7DB9-4D68-84B7-42900BFC907E}" type="parTrans" cxnId="{5D4BDE25-97AF-4273-AA29-3029E8D61CD7}">
      <dgm:prSet/>
      <dgm:spPr/>
      <dgm:t>
        <a:bodyPr/>
        <a:lstStyle/>
        <a:p>
          <a:endParaRPr lang="en-US"/>
        </a:p>
      </dgm:t>
    </dgm:pt>
    <dgm:pt modelId="{F1F136DA-D1E6-4C93-B906-2DDBCD1DBD1E}" type="sibTrans" cxnId="{5D4BDE25-97AF-4273-AA29-3029E8D61CD7}">
      <dgm:prSet/>
      <dgm:spPr/>
      <dgm:t>
        <a:bodyPr/>
        <a:lstStyle/>
        <a:p>
          <a:endParaRPr lang="en-US"/>
        </a:p>
      </dgm:t>
    </dgm:pt>
    <dgm:pt modelId="{3E53509B-EE92-4D3F-B821-3C2D7A9BBB0A}" type="pres">
      <dgm:prSet presAssocID="{D4D03684-E48B-4F54-BC02-D745B104E2F3}" presName="CompostProcess" presStyleCnt="0">
        <dgm:presLayoutVars>
          <dgm:dir/>
          <dgm:resizeHandles val="exact"/>
        </dgm:presLayoutVars>
      </dgm:prSet>
      <dgm:spPr/>
    </dgm:pt>
    <dgm:pt modelId="{D1401AB4-4131-430F-A5F5-71AC4A218E04}" type="pres">
      <dgm:prSet presAssocID="{D4D03684-E48B-4F54-BC02-D745B104E2F3}" presName="arrow" presStyleLbl="bgShp" presStyleIdx="0" presStyleCnt="1" custLinFactNeighborX="8824" custLinFactNeighborY="-4938"/>
      <dgm:spPr>
        <a:solidFill>
          <a:schemeClr val="bg1">
            <a:lumMod val="85000"/>
          </a:schemeClr>
        </a:solidFill>
      </dgm:spPr>
    </dgm:pt>
    <dgm:pt modelId="{00E7E1B3-B5A1-41CE-9F42-57CDD4F9466B}" type="pres">
      <dgm:prSet presAssocID="{D4D03684-E48B-4F54-BC02-D745B104E2F3}" presName="linearProcess" presStyleCnt="0"/>
      <dgm:spPr/>
    </dgm:pt>
    <dgm:pt modelId="{5D9AA4DE-84FD-4466-ADCB-2DA31C713776}" type="pres">
      <dgm:prSet presAssocID="{741A053D-3CE4-4359-910E-F33212A0EDAB}" presName="textNode" presStyleLbl="node1" presStyleIdx="0" presStyleCnt="2" custScaleX="63601" custScaleY="636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2BD8F8-3CF3-4AB7-B8EC-30865D2019A5}" type="pres">
      <dgm:prSet presAssocID="{7CD9D966-60CF-4F0F-B4C2-C4647151C586}" presName="sibTrans" presStyleCnt="0"/>
      <dgm:spPr/>
    </dgm:pt>
    <dgm:pt modelId="{16EFFF88-C790-4F2C-B939-1ADF67321D62}" type="pres">
      <dgm:prSet presAssocID="{F3B7BB15-EC10-4330-B158-7EA68EBBFBE1}" presName="textNode" presStyleLbl="node1" presStyleIdx="1" presStyleCnt="2" custScaleX="64010" custScaleY="640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A63D50-AB61-48A3-B080-0C22735790FA}" type="presOf" srcId="{741A053D-3CE4-4359-910E-F33212A0EDAB}" destId="{5D9AA4DE-84FD-4466-ADCB-2DA31C713776}" srcOrd="0" destOrd="0" presId="urn:microsoft.com/office/officeart/2005/8/layout/hProcess9"/>
    <dgm:cxn modelId="{4D61DCD9-DB7B-4341-895E-D40D9340A5AC}" type="presOf" srcId="{F3B7BB15-EC10-4330-B158-7EA68EBBFBE1}" destId="{16EFFF88-C790-4F2C-B939-1ADF67321D62}" srcOrd="0" destOrd="0" presId="urn:microsoft.com/office/officeart/2005/8/layout/hProcess9"/>
    <dgm:cxn modelId="{5E0EE7EF-AD6B-47FD-BC2E-FC1CFEF74553}" type="presOf" srcId="{D4D03684-E48B-4F54-BC02-D745B104E2F3}" destId="{3E53509B-EE92-4D3F-B821-3C2D7A9BBB0A}" srcOrd="0" destOrd="0" presId="urn:microsoft.com/office/officeart/2005/8/layout/hProcess9"/>
    <dgm:cxn modelId="{5D4BDE25-97AF-4273-AA29-3029E8D61CD7}" srcId="{D4D03684-E48B-4F54-BC02-D745B104E2F3}" destId="{F3B7BB15-EC10-4330-B158-7EA68EBBFBE1}" srcOrd="1" destOrd="0" parTransId="{629F05CC-7DB9-4D68-84B7-42900BFC907E}" sibTransId="{F1F136DA-D1E6-4C93-B906-2DDBCD1DBD1E}"/>
    <dgm:cxn modelId="{CE42DA7E-7698-4228-B0E9-DAC6D16351F3}" srcId="{D4D03684-E48B-4F54-BC02-D745B104E2F3}" destId="{741A053D-3CE4-4359-910E-F33212A0EDAB}" srcOrd="0" destOrd="0" parTransId="{53DBD2AF-9C59-4E03-88F4-B27DDEE45899}" sibTransId="{7CD9D966-60CF-4F0F-B4C2-C4647151C586}"/>
    <dgm:cxn modelId="{DEE870F5-2992-4A9A-BF0F-CC11ED992158}" type="presParOf" srcId="{3E53509B-EE92-4D3F-B821-3C2D7A9BBB0A}" destId="{D1401AB4-4131-430F-A5F5-71AC4A218E04}" srcOrd="0" destOrd="0" presId="urn:microsoft.com/office/officeart/2005/8/layout/hProcess9"/>
    <dgm:cxn modelId="{2FB8D4DE-AAE6-4C85-8669-990BBFF0073A}" type="presParOf" srcId="{3E53509B-EE92-4D3F-B821-3C2D7A9BBB0A}" destId="{00E7E1B3-B5A1-41CE-9F42-57CDD4F9466B}" srcOrd="1" destOrd="0" presId="urn:microsoft.com/office/officeart/2005/8/layout/hProcess9"/>
    <dgm:cxn modelId="{F13FA3C8-497E-4CFA-9809-C0F5A35D2FF8}" type="presParOf" srcId="{00E7E1B3-B5A1-41CE-9F42-57CDD4F9466B}" destId="{5D9AA4DE-84FD-4466-ADCB-2DA31C713776}" srcOrd="0" destOrd="0" presId="urn:microsoft.com/office/officeart/2005/8/layout/hProcess9"/>
    <dgm:cxn modelId="{C74DEE68-6932-43EA-9F42-F57B9334E98F}" type="presParOf" srcId="{00E7E1B3-B5A1-41CE-9F42-57CDD4F9466B}" destId="{D12BD8F8-3CF3-4AB7-B8EC-30865D2019A5}" srcOrd="1" destOrd="0" presId="urn:microsoft.com/office/officeart/2005/8/layout/hProcess9"/>
    <dgm:cxn modelId="{2F2FF33E-21C9-4D81-A620-6B48C9F3E35B}" type="presParOf" srcId="{00E7E1B3-B5A1-41CE-9F42-57CDD4F9466B}" destId="{16EFFF88-C790-4F2C-B939-1ADF67321D62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EB7CDB-A013-4A90-AED0-85E1FB242F17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43257C9B-0502-4C15-9176-01CDD361647E}">
      <dgm:prSet phldrT="[Text]"/>
      <dgm:spPr/>
      <dgm:t>
        <a:bodyPr/>
        <a:lstStyle/>
        <a:p>
          <a:r>
            <a:rPr lang="en-US" dirty="0" smtClean="0">
              <a:solidFill>
                <a:srgbClr val="A90501"/>
              </a:solidFill>
            </a:rPr>
            <a:t>High </a:t>
          </a:r>
          <a:r>
            <a:rPr lang="en-US" dirty="0" smtClean="0">
              <a:solidFill>
                <a:srgbClr val="A90501"/>
              </a:solidFill>
            </a:rPr>
            <a:t>School</a:t>
          </a:r>
          <a:endParaRPr lang="en-US" dirty="0">
            <a:solidFill>
              <a:srgbClr val="A90501"/>
            </a:solidFill>
          </a:endParaRPr>
        </a:p>
      </dgm:t>
    </dgm:pt>
    <dgm:pt modelId="{7A8CA0C2-F11B-4FE6-AAD8-BC55A178898F}" type="parTrans" cxnId="{12AD3CF2-8F1A-4111-9B53-7CAF1DC6BC7F}">
      <dgm:prSet/>
      <dgm:spPr/>
      <dgm:t>
        <a:bodyPr/>
        <a:lstStyle/>
        <a:p>
          <a:endParaRPr lang="en-US"/>
        </a:p>
      </dgm:t>
    </dgm:pt>
    <dgm:pt modelId="{CEF98491-A687-43C2-BAA5-06B3324C6961}" type="sibTrans" cxnId="{12AD3CF2-8F1A-4111-9B53-7CAF1DC6BC7F}">
      <dgm:prSet/>
      <dgm:spPr/>
      <dgm:t>
        <a:bodyPr/>
        <a:lstStyle/>
        <a:p>
          <a:endParaRPr lang="en-US"/>
        </a:p>
      </dgm:t>
    </dgm:pt>
    <dgm:pt modelId="{438268D5-3DC9-4598-BFA6-F761379E64C6}">
      <dgm:prSet phldrT="[Text]"/>
      <dgm:spPr/>
      <dgm:t>
        <a:bodyPr/>
        <a:lstStyle/>
        <a:p>
          <a:r>
            <a:rPr lang="en-US" dirty="0" smtClean="0"/>
            <a:t>Transition</a:t>
          </a:r>
          <a:br>
            <a:rPr lang="en-US" dirty="0" smtClean="0"/>
          </a:br>
          <a:r>
            <a:rPr lang="en-US" dirty="0" smtClean="0"/>
            <a:t>to College</a:t>
          </a:r>
          <a:endParaRPr lang="en-US" dirty="0"/>
        </a:p>
      </dgm:t>
    </dgm:pt>
    <dgm:pt modelId="{3A733B1E-5CDC-4315-ADDB-0EF491262635}" type="parTrans" cxnId="{6EFE2CA4-0DDB-4463-AE83-5772196DC6F4}">
      <dgm:prSet/>
      <dgm:spPr/>
      <dgm:t>
        <a:bodyPr/>
        <a:lstStyle/>
        <a:p>
          <a:endParaRPr lang="en-US"/>
        </a:p>
      </dgm:t>
    </dgm:pt>
    <dgm:pt modelId="{51FEA9E8-7B54-44E4-B659-2E8EADC588CB}" type="sibTrans" cxnId="{6EFE2CA4-0DDB-4463-AE83-5772196DC6F4}">
      <dgm:prSet/>
      <dgm:spPr/>
      <dgm:t>
        <a:bodyPr/>
        <a:lstStyle/>
        <a:p>
          <a:endParaRPr lang="en-US"/>
        </a:p>
      </dgm:t>
    </dgm:pt>
    <dgm:pt modelId="{45B2D729-9869-432B-913C-840BD665F832}">
      <dgm:prSet phldrT="[Text]"/>
      <dgm:spPr/>
      <dgm:t>
        <a:bodyPr/>
        <a:lstStyle/>
        <a:p>
          <a:r>
            <a:rPr lang="en-US" dirty="0" smtClean="0"/>
            <a:t>College Work Experience</a:t>
          </a:r>
          <a:endParaRPr lang="en-US" dirty="0"/>
        </a:p>
      </dgm:t>
    </dgm:pt>
    <dgm:pt modelId="{CE6BD6F4-CF18-49F5-AB7A-251ECB305C2F}" type="parTrans" cxnId="{C010DB3C-787F-4B71-A5A3-6F1A21DA1743}">
      <dgm:prSet/>
      <dgm:spPr/>
      <dgm:t>
        <a:bodyPr/>
        <a:lstStyle/>
        <a:p>
          <a:endParaRPr lang="en-US"/>
        </a:p>
      </dgm:t>
    </dgm:pt>
    <dgm:pt modelId="{555BAEBB-1835-42C4-9965-77F385F48DAD}" type="sibTrans" cxnId="{C010DB3C-787F-4B71-A5A3-6F1A21DA1743}">
      <dgm:prSet/>
      <dgm:spPr/>
      <dgm:t>
        <a:bodyPr/>
        <a:lstStyle/>
        <a:p>
          <a:endParaRPr lang="en-US"/>
        </a:p>
      </dgm:t>
    </dgm:pt>
    <dgm:pt modelId="{8722FF09-8076-48CB-8B75-DC30AEFD5125}" type="pres">
      <dgm:prSet presAssocID="{68EB7CDB-A013-4A90-AED0-85E1FB242F17}" presName="Name0" presStyleCnt="0">
        <dgm:presLayoutVars>
          <dgm:dir/>
          <dgm:resizeHandles val="exact"/>
        </dgm:presLayoutVars>
      </dgm:prSet>
      <dgm:spPr/>
    </dgm:pt>
    <dgm:pt modelId="{24E23479-8411-4EF2-9371-8409A848DE86}" type="pres">
      <dgm:prSet presAssocID="{68EB7CDB-A013-4A90-AED0-85E1FB242F17}" presName="arrow" presStyleLbl="bgShp" presStyleIdx="0" presStyleCnt="1"/>
      <dgm:spPr>
        <a:solidFill>
          <a:schemeClr val="bg1">
            <a:lumMod val="75000"/>
          </a:schemeClr>
        </a:solidFill>
      </dgm:spPr>
    </dgm:pt>
    <dgm:pt modelId="{0FA50BF3-8AFC-44D3-852C-54F9A20C5979}" type="pres">
      <dgm:prSet presAssocID="{68EB7CDB-A013-4A90-AED0-85E1FB242F17}" presName="points" presStyleCnt="0"/>
      <dgm:spPr/>
    </dgm:pt>
    <dgm:pt modelId="{4477693A-0FDE-49AC-9D41-70252E820259}" type="pres">
      <dgm:prSet presAssocID="{43257C9B-0502-4C15-9176-01CDD361647E}" presName="compositeA" presStyleCnt="0"/>
      <dgm:spPr/>
    </dgm:pt>
    <dgm:pt modelId="{9B8D3D81-1448-4D08-B7FD-CD88C898AF39}" type="pres">
      <dgm:prSet presAssocID="{43257C9B-0502-4C15-9176-01CDD361647E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6BA73C-A054-4F5F-A6AF-1CA21E8C4982}" type="pres">
      <dgm:prSet presAssocID="{43257C9B-0502-4C15-9176-01CDD361647E}" presName="circleA" presStyleLbl="node1" presStyleIdx="0" presStyleCnt="3"/>
      <dgm:spPr>
        <a:solidFill>
          <a:srgbClr val="A90501"/>
        </a:solidFill>
      </dgm:spPr>
    </dgm:pt>
    <dgm:pt modelId="{4BDA0BC5-19D6-489A-ACA6-295D0A902241}" type="pres">
      <dgm:prSet presAssocID="{43257C9B-0502-4C15-9176-01CDD361647E}" presName="spaceA" presStyleCnt="0"/>
      <dgm:spPr/>
    </dgm:pt>
    <dgm:pt modelId="{0A314C8E-8A4E-45CC-9083-4B565333549B}" type="pres">
      <dgm:prSet presAssocID="{CEF98491-A687-43C2-BAA5-06B3324C6961}" presName="space" presStyleCnt="0"/>
      <dgm:spPr/>
    </dgm:pt>
    <dgm:pt modelId="{0BC3FCAC-8270-4437-8485-7D822C5183FD}" type="pres">
      <dgm:prSet presAssocID="{438268D5-3DC9-4598-BFA6-F761379E64C6}" presName="compositeB" presStyleCnt="0"/>
      <dgm:spPr/>
    </dgm:pt>
    <dgm:pt modelId="{332F0E79-680C-4F39-B821-CC9B2B315EBA}" type="pres">
      <dgm:prSet presAssocID="{438268D5-3DC9-4598-BFA6-F761379E64C6}" presName="text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617C39-9E4B-481B-A54A-AEA6500353C0}" type="pres">
      <dgm:prSet presAssocID="{438268D5-3DC9-4598-BFA6-F761379E64C6}" presName="circleB" presStyleLbl="node1" presStyleIdx="1" presStyleCnt="3"/>
      <dgm:spPr>
        <a:solidFill>
          <a:srgbClr val="A90501"/>
        </a:solidFill>
      </dgm:spPr>
    </dgm:pt>
    <dgm:pt modelId="{405F2CB5-1816-482B-ADD6-C9EDB481E977}" type="pres">
      <dgm:prSet presAssocID="{438268D5-3DC9-4598-BFA6-F761379E64C6}" presName="spaceB" presStyleCnt="0"/>
      <dgm:spPr/>
    </dgm:pt>
    <dgm:pt modelId="{039FE577-45F1-458F-8C7C-26B6C0CCBF04}" type="pres">
      <dgm:prSet presAssocID="{51FEA9E8-7B54-44E4-B659-2E8EADC588CB}" presName="space" presStyleCnt="0"/>
      <dgm:spPr/>
    </dgm:pt>
    <dgm:pt modelId="{25C10790-A671-4055-B977-9541BACD473B}" type="pres">
      <dgm:prSet presAssocID="{45B2D729-9869-432B-913C-840BD665F832}" presName="compositeA" presStyleCnt="0"/>
      <dgm:spPr/>
    </dgm:pt>
    <dgm:pt modelId="{D913AB57-ED27-40FC-B592-0BD21BECE4ED}" type="pres">
      <dgm:prSet presAssocID="{45B2D729-9869-432B-913C-840BD665F832}" presName="textA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0B4595-FF23-486A-B53B-418B0CE8D036}" type="pres">
      <dgm:prSet presAssocID="{45B2D729-9869-432B-913C-840BD665F832}" presName="circleA" presStyleLbl="node1" presStyleIdx="2" presStyleCnt="3"/>
      <dgm:spPr>
        <a:solidFill>
          <a:srgbClr val="A90501"/>
        </a:solidFill>
      </dgm:spPr>
    </dgm:pt>
    <dgm:pt modelId="{97FF4FE6-304B-4EE8-A2E9-3AF91556CC5E}" type="pres">
      <dgm:prSet presAssocID="{45B2D729-9869-432B-913C-840BD665F832}" presName="spaceA" presStyleCnt="0"/>
      <dgm:spPr/>
    </dgm:pt>
  </dgm:ptLst>
  <dgm:cxnLst>
    <dgm:cxn modelId="{E480E3FA-F11F-4DE6-BB6F-DB863637BF04}" type="presOf" srcId="{45B2D729-9869-432B-913C-840BD665F832}" destId="{D913AB57-ED27-40FC-B592-0BD21BECE4ED}" srcOrd="0" destOrd="0" presId="urn:microsoft.com/office/officeart/2005/8/layout/hProcess11"/>
    <dgm:cxn modelId="{50794141-58A3-4C8E-B93C-5ECA045E4593}" type="presOf" srcId="{43257C9B-0502-4C15-9176-01CDD361647E}" destId="{9B8D3D81-1448-4D08-B7FD-CD88C898AF39}" srcOrd="0" destOrd="0" presId="urn:microsoft.com/office/officeart/2005/8/layout/hProcess11"/>
    <dgm:cxn modelId="{C010DB3C-787F-4B71-A5A3-6F1A21DA1743}" srcId="{68EB7CDB-A013-4A90-AED0-85E1FB242F17}" destId="{45B2D729-9869-432B-913C-840BD665F832}" srcOrd="2" destOrd="0" parTransId="{CE6BD6F4-CF18-49F5-AB7A-251ECB305C2F}" sibTransId="{555BAEBB-1835-42C4-9965-77F385F48DAD}"/>
    <dgm:cxn modelId="{12AD3CF2-8F1A-4111-9B53-7CAF1DC6BC7F}" srcId="{68EB7CDB-A013-4A90-AED0-85E1FB242F17}" destId="{43257C9B-0502-4C15-9176-01CDD361647E}" srcOrd="0" destOrd="0" parTransId="{7A8CA0C2-F11B-4FE6-AAD8-BC55A178898F}" sibTransId="{CEF98491-A687-43C2-BAA5-06B3324C6961}"/>
    <dgm:cxn modelId="{4EF82F3F-33F9-4F68-B8CB-AF2E28B19868}" type="presOf" srcId="{438268D5-3DC9-4598-BFA6-F761379E64C6}" destId="{332F0E79-680C-4F39-B821-CC9B2B315EBA}" srcOrd="0" destOrd="0" presId="urn:microsoft.com/office/officeart/2005/8/layout/hProcess11"/>
    <dgm:cxn modelId="{6EFE2CA4-0DDB-4463-AE83-5772196DC6F4}" srcId="{68EB7CDB-A013-4A90-AED0-85E1FB242F17}" destId="{438268D5-3DC9-4598-BFA6-F761379E64C6}" srcOrd="1" destOrd="0" parTransId="{3A733B1E-5CDC-4315-ADDB-0EF491262635}" sibTransId="{51FEA9E8-7B54-44E4-B659-2E8EADC588CB}"/>
    <dgm:cxn modelId="{5119D2E0-7055-4190-94FC-420EB2ABEC0F}" type="presOf" srcId="{68EB7CDB-A013-4A90-AED0-85E1FB242F17}" destId="{8722FF09-8076-48CB-8B75-DC30AEFD5125}" srcOrd="0" destOrd="0" presId="urn:microsoft.com/office/officeart/2005/8/layout/hProcess11"/>
    <dgm:cxn modelId="{77FB9E24-A69D-4088-9E0A-D1555FAB4523}" type="presParOf" srcId="{8722FF09-8076-48CB-8B75-DC30AEFD5125}" destId="{24E23479-8411-4EF2-9371-8409A848DE86}" srcOrd="0" destOrd="0" presId="urn:microsoft.com/office/officeart/2005/8/layout/hProcess11"/>
    <dgm:cxn modelId="{969DFE22-261B-4C5B-9286-E7D6B8FFAFC8}" type="presParOf" srcId="{8722FF09-8076-48CB-8B75-DC30AEFD5125}" destId="{0FA50BF3-8AFC-44D3-852C-54F9A20C5979}" srcOrd="1" destOrd="0" presId="urn:microsoft.com/office/officeart/2005/8/layout/hProcess11"/>
    <dgm:cxn modelId="{F368D8B0-E415-4BB3-9C25-680ECE408233}" type="presParOf" srcId="{0FA50BF3-8AFC-44D3-852C-54F9A20C5979}" destId="{4477693A-0FDE-49AC-9D41-70252E820259}" srcOrd="0" destOrd="0" presId="urn:microsoft.com/office/officeart/2005/8/layout/hProcess11"/>
    <dgm:cxn modelId="{ADC10462-A194-42B8-BDB5-17680031E106}" type="presParOf" srcId="{4477693A-0FDE-49AC-9D41-70252E820259}" destId="{9B8D3D81-1448-4D08-B7FD-CD88C898AF39}" srcOrd="0" destOrd="0" presId="urn:microsoft.com/office/officeart/2005/8/layout/hProcess11"/>
    <dgm:cxn modelId="{FABA7C3A-22EE-4FE5-B053-53D0D2755A72}" type="presParOf" srcId="{4477693A-0FDE-49AC-9D41-70252E820259}" destId="{956BA73C-A054-4F5F-A6AF-1CA21E8C4982}" srcOrd="1" destOrd="0" presId="urn:microsoft.com/office/officeart/2005/8/layout/hProcess11"/>
    <dgm:cxn modelId="{931A356C-89BA-4ACA-8B3E-0B9458F66ED8}" type="presParOf" srcId="{4477693A-0FDE-49AC-9D41-70252E820259}" destId="{4BDA0BC5-19D6-489A-ACA6-295D0A902241}" srcOrd="2" destOrd="0" presId="urn:microsoft.com/office/officeart/2005/8/layout/hProcess11"/>
    <dgm:cxn modelId="{59553B6A-95B7-48F7-AC26-BED3F4CD6D75}" type="presParOf" srcId="{0FA50BF3-8AFC-44D3-852C-54F9A20C5979}" destId="{0A314C8E-8A4E-45CC-9083-4B565333549B}" srcOrd="1" destOrd="0" presId="urn:microsoft.com/office/officeart/2005/8/layout/hProcess11"/>
    <dgm:cxn modelId="{DE8AB3A6-843B-40B9-BB35-5AE448206C73}" type="presParOf" srcId="{0FA50BF3-8AFC-44D3-852C-54F9A20C5979}" destId="{0BC3FCAC-8270-4437-8485-7D822C5183FD}" srcOrd="2" destOrd="0" presId="urn:microsoft.com/office/officeart/2005/8/layout/hProcess11"/>
    <dgm:cxn modelId="{04996F59-89AD-49E6-8C27-DFC194D35BA0}" type="presParOf" srcId="{0BC3FCAC-8270-4437-8485-7D822C5183FD}" destId="{332F0E79-680C-4F39-B821-CC9B2B315EBA}" srcOrd="0" destOrd="0" presId="urn:microsoft.com/office/officeart/2005/8/layout/hProcess11"/>
    <dgm:cxn modelId="{2FD9D5EF-D534-4619-982A-9E950E34D6A4}" type="presParOf" srcId="{0BC3FCAC-8270-4437-8485-7D822C5183FD}" destId="{48617C39-9E4B-481B-A54A-AEA6500353C0}" srcOrd="1" destOrd="0" presId="urn:microsoft.com/office/officeart/2005/8/layout/hProcess11"/>
    <dgm:cxn modelId="{ECDE4FF5-1B70-482C-9917-24E3174D9640}" type="presParOf" srcId="{0BC3FCAC-8270-4437-8485-7D822C5183FD}" destId="{405F2CB5-1816-482B-ADD6-C9EDB481E977}" srcOrd="2" destOrd="0" presId="urn:microsoft.com/office/officeart/2005/8/layout/hProcess11"/>
    <dgm:cxn modelId="{F0F96A9F-316B-4645-8521-7451A854238F}" type="presParOf" srcId="{0FA50BF3-8AFC-44D3-852C-54F9A20C5979}" destId="{039FE577-45F1-458F-8C7C-26B6C0CCBF04}" srcOrd="3" destOrd="0" presId="urn:microsoft.com/office/officeart/2005/8/layout/hProcess11"/>
    <dgm:cxn modelId="{1085C6D1-6E26-4A5C-B52A-AD1A23F7C046}" type="presParOf" srcId="{0FA50BF3-8AFC-44D3-852C-54F9A20C5979}" destId="{25C10790-A671-4055-B977-9541BACD473B}" srcOrd="4" destOrd="0" presId="urn:microsoft.com/office/officeart/2005/8/layout/hProcess11"/>
    <dgm:cxn modelId="{323054F4-2D0A-4E67-9470-28D91F0881DA}" type="presParOf" srcId="{25C10790-A671-4055-B977-9541BACD473B}" destId="{D913AB57-ED27-40FC-B592-0BD21BECE4ED}" srcOrd="0" destOrd="0" presId="urn:microsoft.com/office/officeart/2005/8/layout/hProcess11"/>
    <dgm:cxn modelId="{133D2544-DA7E-4532-888B-3D6FB3D53865}" type="presParOf" srcId="{25C10790-A671-4055-B977-9541BACD473B}" destId="{700B4595-FF23-486A-B53B-418B0CE8D036}" srcOrd="1" destOrd="0" presId="urn:microsoft.com/office/officeart/2005/8/layout/hProcess11"/>
    <dgm:cxn modelId="{CB434BD9-8785-4C91-BFE4-14177F14D651}" type="presParOf" srcId="{25C10790-A671-4055-B977-9541BACD473B}" destId="{97FF4FE6-304B-4EE8-A2E9-3AF91556CC5E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EB7CDB-A013-4A90-AED0-85E1FB242F17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43257C9B-0502-4C15-9176-01CDD361647E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High </a:t>
          </a:r>
          <a:r>
            <a:rPr lang="en-US" dirty="0" smtClean="0">
              <a:solidFill>
                <a:schemeClr val="tx1"/>
              </a:solidFill>
            </a:rPr>
            <a:t>School</a:t>
          </a:r>
          <a:endParaRPr lang="en-US" dirty="0">
            <a:solidFill>
              <a:schemeClr val="tx1"/>
            </a:solidFill>
          </a:endParaRPr>
        </a:p>
      </dgm:t>
    </dgm:pt>
    <dgm:pt modelId="{7A8CA0C2-F11B-4FE6-AAD8-BC55A178898F}" type="parTrans" cxnId="{12AD3CF2-8F1A-4111-9B53-7CAF1DC6BC7F}">
      <dgm:prSet/>
      <dgm:spPr/>
      <dgm:t>
        <a:bodyPr/>
        <a:lstStyle/>
        <a:p>
          <a:endParaRPr lang="en-US"/>
        </a:p>
      </dgm:t>
    </dgm:pt>
    <dgm:pt modelId="{CEF98491-A687-43C2-BAA5-06B3324C6961}" type="sibTrans" cxnId="{12AD3CF2-8F1A-4111-9B53-7CAF1DC6BC7F}">
      <dgm:prSet/>
      <dgm:spPr/>
      <dgm:t>
        <a:bodyPr/>
        <a:lstStyle/>
        <a:p>
          <a:endParaRPr lang="en-US"/>
        </a:p>
      </dgm:t>
    </dgm:pt>
    <dgm:pt modelId="{438268D5-3DC9-4598-BFA6-F761379E64C6}">
      <dgm:prSet phldrT="[Text]"/>
      <dgm:spPr/>
      <dgm:t>
        <a:bodyPr/>
        <a:lstStyle/>
        <a:p>
          <a:r>
            <a:rPr lang="en-US" dirty="0" smtClean="0">
              <a:solidFill>
                <a:srgbClr val="A90501"/>
              </a:solidFill>
            </a:rPr>
            <a:t>Transition</a:t>
          </a:r>
          <a:br>
            <a:rPr lang="en-US" dirty="0" smtClean="0">
              <a:solidFill>
                <a:srgbClr val="A90501"/>
              </a:solidFill>
            </a:rPr>
          </a:br>
          <a:r>
            <a:rPr lang="en-US" dirty="0" smtClean="0">
              <a:solidFill>
                <a:srgbClr val="A90501"/>
              </a:solidFill>
            </a:rPr>
            <a:t>to College</a:t>
          </a:r>
          <a:endParaRPr lang="en-US" dirty="0">
            <a:solidFill>
              <a:srgbClr val="A90501"/>
            </a:solidFill>
          </a:endParaRPr>
        </a:p>
      </dgm:t>
    </dgm:pt>
    <dgm:pt modelId="{3A733B1E-5CDC-4315-ADDB-0EF491262635}" type="parTrans" cxnId="{6EFE2CA4-0DDB-4463-AE83-5772196DC6F4}">
      <dgm:prSet/>
      <dgm:spPr/>
      <dgm:t>
        <a:bodyPr/>
        <a:lstStyle/>
        <a:p>
          <a:endParaRPr lang="en-US"/>
        </a:p>
      </dgm:t>
    </dgm:pt>
    <dgm:pt modelId="{51FEA9E8-7B54-44E4-B659-2E8EADC588CB}" type="sibTrans" cxnId="{6EFE2CA4-0DDB-4463-AE83-5772196DC6F4}">
      <dgm:prSet/>
      <dgm:spPr/>
      <dgm:t>
        <a:bodyPr/>
        <a:lstStyle/>
        <a:p>
          <a:endParaRPr lang="en-US"/>
        </a:p>
      </dgm:t>
    </dgm:pt>
    <dgm:pt modelId="{45B2D729-9869-432B-913C-840BD665F832}">
      <dgm:prSet phldrT="[Text]"/>
      <dgm:spPr/>
      <dgm:t>
        <a:bodyPr/>
        <a:lstStyle/>
        <a:p>
          <a:r>
            <a:rPr lang="en-US" dirty="0" smtClean="0"/>
            <a:t>College Work Experience</a:t>
          </a:r>
          <a:endParaRPr lang="en-US" dirty="0"/>
        </a:p>
      </dgm:t>
    </dgm:pt>
    <dgm:pt modelId="{CE6BD6F4-CF18-49F5-AB7A-251ECB305C2F}" type="parTrans" cxnId="{C010DB3C-787F-4B71-A5A3-6F1A21DA1743}">
      <dgm:prSet/>
      <dgm:spPr/>
      <dgm:t>
        <a:bodyPr/>
        <a:lstStyle/>
        <a:p>
          <a:endParaRPr lang="en-US"/>
        </a:p>
      </dgm:t>
    </dgm:pt>
    <dgm:pt modelId="{555BAEBB-1835-42C4-9965-77F385F48DAD}" type="sibTrans" cxnId="{C010DB3C-787F-4B71-A5A3-6F1A21DA1743}">
      <dgm:prSet/>
      <dgm:spPr/>
      <dgm:t>
        <a:bodyPr/>
        <a:lstStyle/>
        <a:p>
          <a:endParaRPr lang="en-US"/>
        </a:p>
      </dgm:t>
    </dgm:pt>
    <dgm:pt modelId="{8722FF09-8076-48CB-8B75-DC30AEFD5125}" type="pres">
      <dgm:prSet presAssocID="{68EB7CDB-A013-4A90-AED0-85E1FB242F17}" presName="Name0" presStyleCnt="0">
        <dgm:presLayoutVars>
          <dgm:dir/>
          <dgm:resizeHandles val="exact"/>
        </dgm:presLayoutVars>
      </dgm:prSet>
      <dgm:spPr/>
    </dgm:pt>
    <dgm:pt modelId="{24E23479-8411-4EF2-9371-8409A848DE86}" type="pres">
      <dgm:prSet presAssocID="{68EB7CDB-A013-4A90-AED0-85E1FB242F17}" presName="arrow" presStyleLbl="bgShp" presStyleIdx="0" presStyleCnt="1"/>
      <dgm:spPr>
        <a:solidFill>
          <a:schemeClr val="bg1">
            <a:lumMod val="75000"/>
          </a:schemeClr>
        </a:solidFill>
      </dgm:spPr>
    </dgm:pt>
    <dgm:pt modelId="{0FA50BF3-8AFC-44D3-852C-54F9A20C5979}" type="pres">
      <dgm:prSet presAssocID="{68EB7CDB-A013-4A90-AED0-85E1FB242F17}" presName="points" presStyleCnt="0"/>
      <dgm:spPr/>
    </dgm:pt>
    <dgm:pt modelId="{4477693A-0FDE-49AC-9D41-70252E820259}" type="pres">
      <dgm:prSet presAssocID="{43257C9B-0502-4C15-9176-01CDD361647E}" presName="compositeA" presStyleCnt="0"/>
      <dgm:spPr/>
    </dgm:pt>
    <dgm:pt modelId="{9B8D3D81-1448-4D08-B7FD-CD88C898AF39}" type="pres">
      <dgm:prSet presAssocID="{43257C9B-0502-4C15-9176-01CDD361647E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6BA73C-A054-4F5F-A6AF-1CA21E8C4982}" type="pres">
      <dgm:prSet presAssocID="{43257C9B-0502-4C15-9176-01CDD361647E}" presName="circleA" presStyleLbl="node1" presStyleIdx="0" presStyleCnt="3"/>
      <dgm:spPr>
        <a:solidFill>
          <a:srgbClr val="A90501"/>
        </a:solidFill>
      </dgm:spPr>
    </dgm:pt>
    <dgm:pt modelId="{4BDA0BC5-19D6-489A-ACA6-295D0A902241}" type="pres">
      <dgm:prSet presAssocID="{43257C9B-0502-4C15-9176-01CDD361647E}" presName="spaceA" presStyleCnt="0"/>
      <dgm:spPr/>
    </dgm:pt>
    <dgm:pt modelId="{0A314C8E-8A4E-45CC-9083-4B565333549B}" type="pres">
      <dgm:prSet presAssocID="{CEF98491-A687-43C2-BAA5-06B3324C6961}" presName="space" presStyleCnt="0"/>
      <dgm:spPr/>
    </dgm:pt>
    <dgm:pt modelId="{0BC3FCAC-8270-4437-8485-7D822C5183FD}" type="pres">
      <dgm:prSet presAssocID="{438268D5-3DC9-4598-BFA6-F761379E64C6}" presName="compositeB" presStyleCnt="0"/>
      <dgm:spPr/>
    </dgm:pt>
    <dgm:pt modelId="{332F0E79-680C-4F39-B821-CC9B2B315EBA}" type="pres">
      <dgm:prSet presAssocID="{438268D5-3DC9-4598-BFA6-F761379E64C6}" presName="text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617C39-9E4B-481B-A54A-AEA6500353C0}" type="pres">
      <dgm:prSet presAssocID="{438268D5-3DC9-4598-BFA6-F761379E64C6}" presName="circleB" presStyleLbl="node1" presStyleIdx="1" presStyleCnt="3"/>
      <dgm:spPr>
        <a:solidFill>
          <a:srgbClr val="A90501"/>
        </a:solidFill>
      </dgm:spPr>
    </dgm:pt>
    <dgm:pt modelId="{405F2CB5-1816-482B-ADD6-C9EDB481E977}" type="pres">
      <dgm:prSet presAssocID="{438268D5-3DC9-4598-BFA6-F761379E64C6}" presName="spaceB" presStyleCnt="0"/>
      <dgm:spPr/>
    </dgm:pt>
    <dgm:pt modelId="{039FE577-45F1-458F-8C7C-26B6C0CCBF04}" type="pres">
      <dgm:prSet presAssocID="{51FEA9E8-7B54-44E4-B659-2E8EADC588CB}" presName="space" presStyleCnt="0"/>
      <dgm:spPr/>
    </dgm:pt>
    <dgm:pt modelId="{25C10790-A671-4055-B977-9541BACD473B}" type="pres">
      <dgm:prSet presAssocID="{45B2D729-9869-432B-913C-840BD665F832}" presName="compositeA" presStyleCnt="0"/>
      <dgm:spPr/>
    </dgm:pt>
    <dgm:pt modelId="{D913AB57-ED27-40FC-B592-0BD21BECE4ED}" type="pres">
      <dgm:prSet presAssocID="{45B2D729-9869-432B-913C-840BD665F832}" presName="textA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0B4595-FF23-486A-B53B-418B0CE8D036}" type="pres">
      <dgm:prSet presAssocID="{45B2D729-9869-432B-913C-840BD665F832}" presName="circleA" presStyleLbl="node1" presStyleIdx="2" presStyleCnt="3"/>
      <dgm:spPr>
        <a:solidFill>
          <a:srgbClr val="A90501"/>
        </a:solidFill>
      </dgm:spPr>
    </dgm:pt>
    <dgm:pt modelId="{97FF4FE6-304B-4EE8-A2E9-3AF91556CC5E}" type="pres">
      <dgm:prSet presAssocID="{45B2D729-9869-432B-913C-840BD665F832}" presName="spaceA" presStyleCnt="0"/>
      <dgm:spPr/>
    </dgm:pt>
  </dgm:ptLst>
  <dgm:cxnLst>
    <dgm:cxn modelId="{E480E3FA-F11F-4DE6-BB6F-DB863637BF04}" type="presOf" srcId="{45B2D729-9869-432B-913C-840BD665F832}" destId="{D913AB57-ED27-40FC-B592-0BD21BECE4ED}" srcOrd="0" destOrd="0" presId="urn:microsoft.com/office/officeart/2005/8/layout/hProcess11"/>
    <dgm:cxn modelId="{50794141-58A3-4C8E-B93C-5ECA045E4593}" type="presOf" srcId="{43257C9B-0502-4C15-9176-01CDD361647E}" destId="{9B8D3D81-1448-4D08-B7FD-CD88C898AF39}" srcOrd="0" destOrd="0" presId="urn:microsoft.com/office/officeart/2005/8/layout/hProcess11"/>
    <dgm:cxn modelId="{C010DB3C-787F-4B71-A5A3-6F1A21DA1743}" srcId="{68EB7CDB-A013-4A90-AED0-85E1FB242F17}" destId="{45B2D729-9869-432B-913C-840BD665F832}" srcOrd="2" destOrd="0" parTransId="{CE6BD6F4-CF18-49F5-AB7A-251ECB305C2F}" sibTransId="{555BAEBB-1835-42C4-9965-77F385F48DAD}"/>
    <dgm:cxn modelId="{12AD3CF2-8F1A-4111-9B53-7CAF1DC6BC7F}" srcId="{68EB7CDB-A013-4A90-AED0-85E1FB242F17}" destId="{43257C9B-0502-4C15-9176-01CDD361647E}" srcOrd="0" destOrd="0" parTransId="{7A8CA0C2-F11B-4FE6-AAD8-BC55A178898F}" sibTransId="{CEF98491-A687-43C2-BAA5-06B3324C6961}"/>
    <dgm:cxn modelId="{4EF82F3F-33F9-4F68-B8CB-AF2E28B19868}" type="presOf" srcId="{438268D5-3DC9-4598-BFA6-F761379E64C6}" destId="{332F0E79-680C-4F39-B821-CC9B2B315EBA}" srcOrd="0" destOrd="0" presId="urn:microsoft.com/office/officeart/2005/8/layout/hProcess11"/>
    <dgm:cxn modelId="{6EFE2CA4-0DDB-4463-AE83-5772196DC6F4}" srcId="{68EB7CDB-A013-4A90-AED0-85E1FB242F17}" destId="{438268D5-3DC9-4598-BFA6-F761379E64C6}" srcOrd="1" destOrd="0" parTransId="{3A733B1E-5CDC-4315-ADDB-0EF491262635}" sibTransId="{51FEA9E8-7B54-44E4-B659-2E8EADC588CB}"/>
    <dgm:cxn modelId="{5119D2E0-7055-4190-94FC-420EB2ABEC0F}" type="presOf" srcId="{68EB7CDB-A013-4A90-AED0-85E1FB242F17}" destId="{8722FF09-8076-48CB-8B75-DC30AEFD5125}" srcOrd="0" destOrd="0" presId="urn:microsoft.com/office/officeart/2005/8/layout/hProcess11"/>
    <dgm:cxn modelId="{77FB9E24-A69D-4088-9E0A-D1555FAB4523}" type="presParOf" srcId="{8722FF09-8076-48CB-8B75-DC30AEFD5125}" destId="{24E23479-8411-4EF2-9371-8409A848DE86}" srcOrd="0" destOrd="0" presId="urn:microsoft.com/office/officeart/2005/8/layout/hProcess11"/>
    <dgm:cxn modelId="{969DFE22-261B-4C5B-9286-E7D6B8FFAFC8}" type="presParOf" srcId="{8722FF09-8076-48CB-8B75-DC30AEFD5125}" destId="{0FA50BF3-8AFC-44D3-852C-54F9A20C5979}" srcOrd="1" destOrd="0" presId="urn:microsoft.com/office/officeart/2005/8/layout/hProcess11"/>
    <dgm:cxn modelId="{F368D8B0-E415-4BB3-9C25-680ECE408233}" type="presParOf" srcId="{0FA50BF3-8AFC-44D3-852C-54F9A20C5979}" destId="{4477693A-0FDE-49AC-9D41-70252E820259}" srcOrd="0" destOrd="0" presId="urn:microsoft.com/office/officeart/2005/8/layout/hProcess11"/>
    <dgm:cxn modelId="{ADC10462-A194-42B8-BDB5-17680031E106}" type="presParOf" srcId="{4477693A-0FDE-49AC-9D41-70252E820259}" destId="{9B8D3D81-1448-4D08-B7FD-CD88C898AF39}" srcOrd="0" destOrd="0" presId="urn:microsoft.com/office/officeart/2005/8/layout/hProcess11"/>
    <dgm:cxn modelId="{FABA7C3A-22EE-4FE5-B053-53D0D2755A72}" type="presParOf" srcId="{4477693A-0FDE-49AC-9D41-70252E820259}" destId="{956BA73C-A054-4F5F-A6AF-1CA21E8C4982}" srcOrd="1" destOrd="0" presId="urn:microsoft.com/office/officeart/2005/8/layout/hProcess11"/>
    <dgm:cxn modelId="{931A356C-89BA-4ACA-8B3E-0B9458F66ED8}" type="presParOf" srcId="{4477693A-0FDE-49AC-9D41-70252E820259}" destId="{4BDA0BC5-19D6-489A-ACA6-295D0A902241}" srcOrd="2" destOrd="0" presId="urn:microsoft.com/office/officeart/2005/8/layout/hProcess11"/>
    <dgm:cxn modelId="{59553B6A-95B7-48F7-AC26-BED3F4CD6D75}" type="presParOf" srcId="{0FA50BF3-8AFC-44D3-852C-54F9A20C5979}" destId="{0A314C8E-8A4E-45CC-9083-4B565333549B}" srcOrd="1" destOrd="0" presId="urn:microsoft.com/office/officeart/2005/8/layout/hProcess11"/>
    <dgm:cxn modelId="{DE8AB3A6-843B-40B9-BB35-5AE448206C73}" type="presParOf" srcId="{0FA50BF3-8AFC-44D3-852C-54F9A20C5979}" destId="{0BC3FCAC-8270-4437-8485-7D822C5183FD}" srcOrd="2" destOrd="0" presId="urn:microsoft.com/office/officeart/2005/8/layout/hProcess11"/>
    <dgm:cxn modelId="{04996F59-89AD-49E6-8C27-DFC194D35BA0}" type="presParOf" srcId="{0BC3FCAC-8270-4437-8485-7D822C5183FD}" destId="{332F0E79-680C-4F39-B821-CC9B2B315EBA}" srcOrd="0" destOrd="0" presId="urn:microsoft.com/office/officeart/2005/8/layout/hProcess11"/>
    <dgm:cxn modelId="{2FD9D5EF-D534-4619-982A-9E950E34D6A4}" type="presParOf" srcId="{0BC3FCAC-8270-4437-8485-7D822C5183FD}" destId="{48617C39-9E4B-481B-A54A-AEA6500353C0}" srcOrd="1" destOrd="0" presId="urn:microsoft.com/office/officeart/2005/8/layout/hProcess11"/>
    <dgm:cxn modelId="{ECDE4FF5-1B70-482C-9917-24E3174D9640}" type="presParOf" srcId="{0BC3FCAC-8270-4437-8485-7D822C5183FD}" destId="{405F2CB5-1816-482B-ADD6-C9EDB481E977}" srcOrd="2" destOrd="0" presId="urn:microsoft.com/office/officeart/2005/8/layout/hProcess11"/>
    <dgm:cxn modelId="{F0F96A9F-316B-4645-8521-7451A854238F}" type="presParOf" srcId="{0FA50BF3-8AFC-44D3-852C-54F9A20C5979}" destId="{039FE577-45F1-458F-8C7C-26B6C0CCBF04}" srcOrd="3" destOrd="0" presId="urn:microsoft.com/office/officeart/2005/8/layout/hProcess11"/>
    <dgm:cxn modelId="{1085C6D1-6E26-4A5C-B52A-AD1A23F7C046}" type="presParOf" srcId="{0FA50BF3-8AFC-44D3-852C-54F9A20C5979}" destId="{25C10790-A671-4055-B977-9541BACD473B}" srcOrd="4" destOrd="0" presId="urn:microsoft.com/office/officeart/2005/8/layout/hProcess11"/>
    <dgm:cxn modelId="{323054F4-2D0A-4E67-9470-28D91F0881DA}" type="presParOf" srcId="{25C10790-A671-4055-B977-9541BACD473B}" destId="{D913AB57-ED27-40FC-B592-0BD21BECE4ED}" srcOrd="0" destOrd="0" presId="urn:microsoft.com/office/officeart/2005/8/layout/hProcess11"/>
    <dgm:cxn modelId="{133D2544-DA7E-4532-888B-3D6FB3D53865}" type="presParOf" srcId="{25C10790-A671-4055-B977-9541BACD473B}" destId="{700B4595-FF23-486A-B53B-418B0CE8D036}" srcOrd="1" destOrd="0" presId="urn:microsoft.com/office/officeart/2005/8/layout/hProcess11"/>
    <dgm:cxn modelId="{CB434BD9-8785-4C91-BFE4-14177F14D651}" type="presParOf" srcId="{25C10790-A671-4055-B977-9541BACD473B}" destId="{97FF4FE6-304B-4EE8-A2E9-3AF91556CC5E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EB7CDB-A013-4A90-AED0-85E1FB242F17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43257C9B-0502-4C15-9176-01CDD361647E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High </a:t>
          </a:r>
          <a:r>
            <a:rPr lang="en-US" dirty="0" smtClean="0">
              <a:solidFill>
                <a:schemeClr val="tx1"/>
              </a:solidFill>
            </a:rPr>
            <a:t>School</a:t>
          </a:r>
          <a:endParaRPr lang="en-US" dirty="0">
            <a:solidFill>
              <a:schemeClr val="tx1"/>
            </a:solidFill>
          </a:endParaRPr>
        </a:p>
      </dgm:t>
    </dgm:pt>
    <dgm:pt modelId="{7A8CA0C2-F11B-4FE6-AAD8-BC55A178898F}" type="parTrans" cxnId="{12AD3CF2-8F1A-4111-9B53-7CAF1DC6BC7F}">
      <dgm:prSet/>
      <dgm:spPr/>
      <dgm:t>
        <a:bodyPr/>
        <a:lstStyle/>
        <a:p>
          <a:endParaRPr lang="en-US"/>
        </a:p>
      </dgm:t>
    </dgm:pt>
    <dgm:pt modelId="{CEF98491-A687-43C2-BAA5-06B3324C6961}" type="sibTrans" cxnId="{12AD3CF2-8F1A-4111-9B53-7CAF1DC6BC7F}">
      <dgm:prSet/>
      <dgm:spPr/>
      <dgm:t>
        <a:bodyPr/>
        <a:lstStyle/>
        <a:p>
          <a:endParaRPr lang="en-US"/>
        </a:p>
      </dgm:t>
    </dgm:pt>
    <dgm:pt modelId="{438268D5-3DC9-4598-BFA6-F761379E64C6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Transition</a:t>
          </a:r>
          <a:br>
            <a:rPr lang="en-US" dirty="0" smtClean="0">
              <a:solidFill>
                <a:schemeClr val="tx1"/>
              </a:solidFill>
            </a:rPr>
          </a:br>
          <a:r>
            <a:rPr lang="en-US" dirty="0" smtClean="0">
              <a:solidFill>
                <a:schemeClr val="tx1"/>
              </a:solidFill>
            </a:rPr>
            <a:t>to College</a:t>
          </a:r>
          <a:endParaRPr lang="en-US" dirty="0">
            <a:solidFill>
              <a:schemeClr val="tx1"/>
            </a:solidFill>
          </a:endParaRPr>
        </a:p>
      </dgm:t>
    </dgm:pt>
    <dgm:pt modelId="{3A733B1E-5CDC-4315-ADDB-0EF491262635}" type="parTrans" cxnId="{6EFE2CA4-0DDB-4463-AE83-5772196DC6F4}">
      <dgm:prSet/>
      <dgm:spPr/>
      <dgm:t>
        <a:bodyPr/>
        <a:lstStyle/>
        <a:p>
          <a:endParaRPr lang="en-US"/>
        </a:p>
      </dgm:t>
    </dgm:pt>
    <dgm:pt modelId="{51FEA9E8-7B54-44E4-B659-2E8EADC588CB}" type="sibTrans" cxnId="{6EFE2CA4-0DDB-4463-AE83-5772196DC6F4}">
      <dgm:prSet/>
      <dgm:spPr/>
      <dgm:t>
        <a:bodyPr/>
        <a:lstStyle/>
        <a:p>
          <a:endParaRPr lang="en-US"/>
        </a:p>
      </dgm:t>
    </dgm:pt>
    <dgm:pt modelId="{45B2D729-9869-432B-913C-840BD665F832}">
      <dgm:prSet phldrT="[Text]"/>
      <dgm:spPr/>
      <dgm:t>
        <a:bodyPr/>
        <a:lstStyle/>
        <a:p>
          <a:r>
            <a:rPr lang="en-US" dirty="0" smtClean="0">
              <a:solidFill>
                <a:srgbClr val="A90501"/>
              </a:solidFill>
            </a:rPr>
            <a:t>College Work Experience</a:t>
          </a:r>
          <a:endParaRPr lang="en-US" dirty="0">
            <a:solidFill>
              <a:srgbClr val="A90501"/>
            </a:solidFill>
          </a:endParaRPr>
        </a:p>
      </dgm:t>
    </dgm:pt>
    <dgm:pt modelId="{CE6BD6F4-CF18-49F5-AB7A-251ECB305C2F}" type="parTrans" cxnId="{C010DB3C-787F-4B71-A5A3-6F1A21DA1743}">
      <dgm:prSet/>
      <dgm:spPr/>
      <dgm:t>
        <a:bodyPr/>
        <a:lstStyle/>
        <a:p>
          <a:endParaRPr lang="en-US"/>
        </a:p>
      </dgm:t>
    </dgm:pt>
    <dgm:pt modelId="{555BAEBB-1835-42C4-9965-77F385F48DAD}" type="sibTrans" cxnId="{C010DB3C-787F-4B71-A5A3-6F1A21DA1743}">
      <dgm:prSet/>
      <dgm:spPr/>
      <dgm:t>
        <a:bodyPr/>
        <a:lstStyle/>
        <a:p>
          <a:endParaRPr lang="en-US"/>
        </a:p>
      </dgm:t>
    </dgm:pt>
    <dgm:pt modelId="{8722FF09-8076-48CB-8B75-DC30AEFD5125}" type="pres">
      <dgm:prSet presAssocID="{68EB7CDB-A013-4A90-AED0-85E1FB242F17}" presName="Name0" presStyleCnt="0">
        <dgm:presLayoutVars>
          <dgm:dir/>
          <dgm:resizeHandles val="exact"/>
        </dgm:presLayoutVars>
      </dgm:prSet>
      <dgm:spPr/>
    </dgm:pt>
    <dgm:pt modelId="{24E23479-8411-4EF2-9371-8409A848DE86}" type="pres">
      <dgm:prSet presAssocID="{68EB7CDB-A013-4A90-AED0-85E1FB242F17}" presName="arrow" presStyleLbl="bgShp" presStyleIdx="0" presStyleCnt="1"/>
      <dgm:spPr>
        <a:solidFill>
          <a:schemeClr val="bg1">
            <a:lumMod val="75000"/>
          </a:schemeClr>
        </a:solidFill>
      </dgm:spPr>
    </dgm:pt>
    <dgm:pt modelId="{0FA50BF3-8AFC-44D3-852C-54F9A20C5979}" type="pres">
      <dgm:prSet presAssocID="{68EB7CDB-A013-4A90-AED0-85E1FB242F17}" presName="points" presStyleCnt="0"/>
      <dgm:spPr/>
    </dgm:pt>
    <dgm:pt modelId="{4477693A-0FDE-49AC-9D41-70252E820259}" type="pres">
      <dgm:prSet presAssocID="{43257C9B-0502-4C15-9176-01CDD361647E}" presName="compositeA" presStyleCnt="0"/>
      <dgm:spPr/>
    </dgm:pt>
    <dgm:pt modelId="{9B8D3D81-1448-4D08-B7FD-CD88C898AF39}" type="pres">
      <dgm:prSet presAssocID="{43257C9B-0502-4C15-9176-01CDD361647E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6BA73C-A054-4F5F-A6AF-1CA21E8C4982}" type="pres">
      <dgm:prSet presAssocID="{43257C9B-0502-4C15-9176-01CDD361647E}" presName="circleA" presStyleLbl="node1" presStyleIdx="0" presStyleCnt="3"/>
      <dgm:spPr>
        <a:solidFill>
          <a:srgbClr val="A90501"/>
        </a:solidFill>
      </dgm:spPr>
    </dgm:pt>
    <dgm:pt modelId="{4BDA0BC5-19D6-489A-ACA6-295D0A902241}" type="pres">
      <dgm:prSet presAssocID="{43257C9B-0502-4C15-9176-01CDD361647E}" presName="spaceA" presStyleCnt="0"/>
      <dgm:spPr/>
    </dgm:pt>
    <dgm:pt modelId="{0A314C8E-8A4E-45CC-9083-4B565333549B}" type="pres">
      <dgm:prSet presAssocID="{CEF98491-A687-43C2-BAA5-06B3324C6961}" presName="space" presStyleCnt="0"/>
      <dgm:spPr/>
    </dgm:pt>
    <dgm:pt modelId="{0BC3FCAC-8270-4437-8485-7D822C5183FD}" type="pres">
      <dgm:prSet presAssocID="{438268D5-3DC9-4598-BFA6-F761379E64C6}" presName="compositeB" presStyleCnt="0"/>
      <dgm:spPr/>
    </dgm:pt>
    <dgm:pt modelId="{332F0E79-680C-4F39-B821-CC9B2B315EBA}" type="pres">
      <dgm:prSet presAssocID="{438268D5-3DC9-4598-BFA6-F761379E64C6}" presName="text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617C39-9E4B-481B-A54A-AEA6500353C0}" type="pres">
      <dgm:prSet presAssocID="{438268D5-3DC9-4598-BFA6-F761379E64C6}" presName="circleB" presStyleLbl="node1" presStyleIdx="1" presStyleCnt="3"/>
      <dgm:spPr>
        <a:solidFill>
          <a:srgbClr val="A90501"/>
        </a:solidFill>
      </dgm:spPr>
    </dgm:pt>
    <dgm:pt modelId="{405F2CB5-1816-482B-ADD6-C9EDB481E977}" type="pres">
      <dgm:prSet presAssocID="{438268D5-3DC9-4598-BFA6-F761379E64C6}" presName="spaceB" presStyleCnt="0"/>
      <dgm:spPr/>
    </dgm:pt>
    <dgm:pt modelId="{039FE577-45F1-458F-8C7C-26B6C0CCBF04}" type="pres">
      <dgm:prSet presAssocID="{51FEA9E8-7B54-44E4-B659-2E8EADC588CB}" presName="space" presStyleCnt="0"/>
      <dgm:spPr/>
    </dgm:pt>
    <dgm:pt modelId="{25C10790-A671-4055-B977-9541BACD473B}" type="pres">
      <dgm:prSet presAssocID="{45B2D729-9869-432B-913C-840BD665F832}" presName="compositeA" presStyleCnt="0"/>
      <dgm:spPr/>
    </dgm:pt>
    <dgm:pt modelId="{D913AB57-ED27-40FC-B592-0BD21BECE4ED}" type="pres">
      <dgm:prSet presAssocID="{45B2D729-9869-432B-913C-840BD665F832}" presName="textA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0B4595-FF23-486A-B53B-418B0CE8D036}" type="pres">
      <dgm:prSet presAssocID="{45B2D729-9869-432B-913C-840BD665F832}" presName="circleA" presStyleLbl="node1" presStyleIdx="2" presStyleCnt="3"/>
      <dgm:spPr>
        <a:solidFill>
          <a:srgbClr val="A90501"/>
        </a:solidFill>
      </dgm:spPr>
    </dgm:pt>
    <dgm:pt modelId="{97FF4FE6-304B-4EE8-A2E9-3AF91556CC5E}" type="pres">
      <dgm:prSet presAssocID="{45B2D729-9869-432B-913C-840BD665F832}" presName="spaceA" presStyleCnt="0"/>
      <dgm:spPr/>
    </dgm:pt>
  </dgm:ptLst>
  <dgm:cxnLst>
    <dgm:cxn modelId="{E480E3FA-F11F-4DE6-BB6F-DB863637BF04}" type="presOf" srcId="{45B2D729-9869-432B-913C-840BD665F832}" destId="{D913AB57-ED27-40FC-B592-0BD21BECE4ED}" srcOrd="0" destOrd="0" presId="urn:microsoft.com/office/officeart/2005/8/layout/hProcess11"/>
    <dgm:cxn modelId="{50794141-58A3-4C8E-B93C-5ECA045E4593}" type="presOf" srcId="{43257C9B-0502-4C15-9176-01CDD361647E}" destId="{9B8D3D81-1448-4D08-B7FD-CD88C898AF39}" srcOrd="0" destOrd="0" presId="urn:microsoft.com/office/officeart/2005/8/layout/hProcess11"/>
    <dgm:cxn modelId="{C010DB3C-787F-4B71-A5A3-6F1A21DA1743}" srcId="{68EB7CDB-A013-4A90-AED0-85E1FB242F17}" destId="{45B2D729-9869-432B-913C-840BD665F832}" srcOrd="2" destOrd="0" parTransId="{CE6BD6F4-CF18-49F5-AB7A-251ECB305C2F}" sibTransId="{555BAEBB-1835-42C4-9965-77F385F48DAD}"/>
    <dgm:cxn modelId="{12AD3CF2-8F1A-4111-9B53-7CAF1DC6BC7F}" srcId="{68EB7CDB-A013-4A90-AED0-85E1FB242F17}" destId="{43257C9B-0502-4C15-9176-01CDD361647E}" srcOrd="0" destOrd="0" parTransId="{7A8CA0C2-F11B-4FE6-AAD8-BC55A178898F}" sibTransId="{CEF98491-A687-43C2-BAA5-06B3324C6961}"/>
    <dgm:cxn modelId="{4EF82F3F-33F9-4F68-B8CB-AF2E28B19868}" type="presOf" srcId="{438268D5-3DC9-4598-BFA6-F761379E64C6}" destId="{332F0E79-680C-4F39-B821-CC9B2B315EBA}" srcOrd="0" destOrd="0" presId="urn:microsoft.com/office/officeart/2005/8/layout/hProcess11"/>
    <dgm:cxn modelId="{6EFE2CA4-0DDB-4463-AE83-5772196DC6F4}" srcId="{68EB7CDB-A013-4A90-AED0-85E1FB242F17}" destId="{438268D5-3DC9-4598-BFA6-F761379E64C6}" srcOrd="1" destOrd="0" parTransId="{3A733B1E-5CDC-4315-ADDB-0EF491262635}" sibTransId="{51FEA9E8-7B54-44E4-B659-2E8EADC588CB}"/>
    <dgm:cxn modelId="{5119D2E0-7055-4190-94FC-420EB2ABEC0F}" type="presOf" srcId="{68EB7CDB-A013-4A90-AED0-85E1FB242F17}" destId="{8722FF09-8076-48CB-8B75-DC30AEFD5125}" srcOrd="0" destOrd="0" presId="urn:microsoft.com/office/officeart/2005/8/layout/hProcess11"/>
    <dgm:cxn modelId="{77FB9E24-A69D-4088-9E0A-D1555FAB4523}" type="presParOf" srcId="{8722FF09-8076-48CB-8B75-DC30AEFD5125}" destId="{24E23479-8411-4EF2-9371-8409A848DE86}" srcOrd="0" destOrd="0" presId="urn:microsoft.com/office/officeart/2005/8/layout/hProcess11"/>
    <dgm:cxn modelId="{969DFE22-261B-4C5B-9286-E7D6B8FFAFC8}" type="presParOf" srcId="{8722FF09-8076-48CB-8B75-DC30AEFD5125}" destId="{0FA50BF3-8AFC-44D3-852C-54F9A20C5979}" srcOrd="1" destOrd="0" presId="urn:microsoft.com/office/officeart/2005/8/layout/hProcess11"/>
    <dgm:cxn modelId="{F368D8B0-E415-4BB3-9C25-680ECE408233}" type="presParOf" srcId="{0FA50BF3-8AFC-44D3-852C-54F9A20C5979}" destId="{4477693A-0FDE-49AC-9D41-70252E820259}" srcOrd="0" destOrd="0" presId="urn:microsoft.com/office/officeart/2005/8/layout/hProcess11"/>
    <dgm:cxn modelId="{ADC10462-A194-42B8-BDB5-17680031E106}" type="presParOf" srcId="{4477693A-0FDE-49AC-9D41-70252E820259}" destId="{9B8D3D81-1448-4D08-B7FD-CD88C898AF39}" srcOrd="0" destOrd="0" presId="urn:microsoft.com/office/officeart/2005/8/layout/hProcess11"/>
    <dgm:cxn modelId="{FABA7C3A-22EE-4FE5-B053-53D0D2755A72}" type="presParOf" srcId="{4477693A-0FDE-49AC-9D41-70252E820259}" destId="{956BA73C-A054-4F5F-A6AF-1CA21E8C4982}" srcOrd="1" destOrd="0" presId="urn:microsoft.com/office/officeart/2005/8/layout/hProcess11"/>
    <dgm:cxn modelId="{931A356C-89BA-4ACA-8B3E-0B9458F66ED8}" type="presParOf" srcId="{4477693A-0FDE-49AC-9D41-70252E820259}" destId="{4BDA0BC5-19D6-489A-ACA6-295D0A902241}" srcOrd="2" destOrd="0" presId="urn:microsoft.com/office/officeart/2005/8/layout/hProcess11"/>
    <dgm:cxn modelId="{59553B6A-95B7-48F7-AC26-BED3F4CD6D75}" type="presParOf" srcId="{0FA50BF3-8AFC-44D3-852C-54F9A20C5979}" destId="{0A314C8E-8A4E-45CC-9083-4B565333549B}" srcOrd="1" destOrd="0" presId="urn:microsoft.com/office/officeart/2005/8/layout/hProcess11"/>
    <dgm:cxn modelId="{DE8AB3A6-843B-40B9-BB35-5AE448206C73}" type="presParOf" srcId="{0FA50BF3-8AFC-44D3-852C-54F9A20C5979}" destId="{0BC3FCAC-8270-4437-8485-7D822C5183FD}" srcOrd="2" destOrd="0" presId="urn:microsoft.com/office/officeart/2005/8/layout/hProcess11"/>
    <dgm:cxn modelId="{04996F59-89AD-49E6-8C27-DFC194D35BA0}" type="presParOf" srcId="{0BC3FCAC-8270-4437-8485-7D822C5183FD}" destId="{332F0E79-680C-4F39-B821-CC9B2B315EBA}" srcOrd="0" destOrd="0" presId="urn:microsoft.com/office/officeart/2005/8/layout/hProcess11"/>
    <dgm:cxn modelId="{2FD9D5EF-D534-4619-982A-9E950E34D6A4}" type="presParOf" srcId="{0BC3FCAC-8270-4437-8485-7D822C5183FD}" destId="{48617C39-9E4B-481B-A54A-AEA6500353C0}" srcOrd="1" destOrd="0" presId="urn:microsoft.com/office/officeart/2005/8/layout/hProcess11"/>
    <dgm:cxn modelId="{ECDE4FF5-1B70-482C-9917-24E3174D9640}" type="presParOf" srcId="{0BC3FCAC-8270-4437-8485-7D822C5183FD}" destId="{405F2CB5-1816-482B-ADD6-C9EDB481E977}" srcOrd="2" destOrd="0" presId="urn:microsoft.com/office/officeart/2005/8/layout/hProcess11"/>
    <dgm:cxn modelId="{F0F96A9F-316B-4645-8521-7451A854238F}" type="presParOf" srcId="{0FA50BF3-8AFC-44D3-852C-54F9A20C5979}" destId="{039FE577-45F1-458F-8C7C-26B6C0CCBF04}" srcOrd="3" destOrd="0" presId="urn:microsoft.com/office/officeart/2005/8/layout/hProcess11"/>
    <dgm:cxn modelId="{1085C6D1-6E26-4A5C-B52A-AD1A23F7C046}" type="presParOf" srcId="{0FA50BF3-8AFC-44D3-852C-54F9A20C5979}" destId="{25C10790-A671-4055-B977-9541BACD473B}" srcOrd="4" destOrd="0" presId="urn:microsoft.com/office/officeart/2005/8/layout/hProcess11"/>
    <dgm:cxn modelId="{323054F4-2D0A-4E67-9470-28D91F0881DA}" type="presParOf" srcId="{25C10790-A671-4055-B977-9541BACD473B}" destId="{D913AB57-ED27-40FC-B592-0BD21BECE4ED}" srcOrd="0" destOrd="0" presId="urn:microsoft.com/office/officeart/2005/8/layout/hProcess11"/>
    <dgm:cxn modelId="{133D2544-DA7E-4532-888B-3D6FB3D53865}" type="presParOf" srcId="{25C10790-A671-4055-B977-9541BACD473B}" destId="{700B4595-FF23-486A-B53B-418B0CE8D036}" srcOrd="1" destOrd="0" presId="urn:microsoft.com/office/officeart/2005/8/layout/hProcess11"/>
    <dgm:cxn modelId="{CB434BD9-8785-4C91-BFE4-14177F14D651}" type="presParOf" srcId="{25C10790-A671-4055-B977-9541BACD473B}" destId="{97FF4FE6-304B-4EE8-A2E9-3AF91556CC5E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401AB4-4131-430F-A5F5-71AC4A218E04}">
      <dsp:nvSpPr>
        <dsp:cNvPr id="0" name=""/>
        <dsp:cNvSpPr/>
      </dsp:nvSpPr>
      <dsp:spPr>
        <a:xfrm>
          <a:off x="535543" y="0"/>
          <a:ext cx="3034743" cy="3840480"/>
        </a:xfrm>
        <a:prstGeom prst="rightArrow">
          <a:avLst/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9AA4DE-84FD-4466-ADCB-2DA31C713776}">
      <dsp:nvSpPr>
        <dsp:cNvPr id="0" name=""/>
        <dsp:cNvSpPr/>
      </dsp:nvSpPr>
      <dsp:spPr>
        <a:xfrm>
          <a:off x="790113" y="1431715"/>
          <a:ext cx="923374" cy="977048"/>
        </a:xfrm>
        <a:prstGeom prst="roundRect">
          <a:avLst/>
        </a:prstGeom>
        <a:solidFill>
          <a:srgbClr val="A9050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Outputs</a:t>
          </a:r>
          <a:endParaRPr lang="en-US" sz="1200" kern="1200" dirty="0"/>
        </a:p>
      </dsp:txBody>
      <dsp:txXfrm>
        <a:off x="835188" y="1476790"/>
        <a:ext cx="833224" cy="886898"/>
      </dsp:txXfrm>
    </dsp:sp>
    <dsp:sp modelId="{16EFFF88-C790-4F2C-B939-1ADF67321D62}">
      <dsp:nvSpPr>
        <dsp:cNvPr id="0" name=""/>
        <dsp:cNvSpPr/>
      </dsp:nvSpPr>
      <dsp:spPr>
        <a:xfrm>
          <a:off x="1850860" y="1428581"/>
          <a:ext cx="929312" cy="983316"/>
        </a:xfrm>
        <a:prstGeom prst="roundRect">
          <a:avLst/>
        </a:prstGeom>
        <a:solidFill>
          <a:srgbClr val="A9050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Outcomes</a:t>
          </a:r>
          <a:endParaRPr lang="en-US" sz="1200" kern="1200" dirty="0"/>
        </a:p>
      </dsp:txBody>
      <dsp:txXfrm>
        <a:off x="1896225" y="1473946"/>
        <a:ext cx="838582" cy="8925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E23479-8411-4EF2-9371-8409A848DE86}">
      <dsp:nvSpPr>
        <dsp:cNvPr id="0" name=""/>
        <dsp:cNvSpPr/>
      </dsp:nvSpPr>
      <dsp:spPr>
        <a:xfrm>
          <a:off x="0" y="843438"/>
          <a:ext cx="8015287" cy="1124585"/>
        </a:xfrm>
        <a:prstGeom prst="notchedRightArrow">
          <a:avLst/>
        </a:prstGeom>
        <a:solidFill>
          <a:schemeClr val="bg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8D3D81-1448-4D08-B7FD-CD88C898AF39}">
      <dsp:nvSpPr>
        <dsp:cNvPr id="0" name=""/>
        <dsp:cNvSpPr/>
      </dsp:nvSpPr>
      <dsp:spPr>
        <a:xfrm>
          <a:off x="3522" y="0"/>
          <a:ext cx="2324746" cy="1124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b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rgbClr val="A90501"/>
              </a:solidFill>
            </a:rPr>
            <a:t>High </a:t>
          </a:r>
          <a:r>
            <a:rPr lang="en-US" sz="2500" kern="1200" dirty="0" smtClean="0">
              <a:solidFill>
                <a:srgbClr val="A90501"/>
              </a:solidFill>
            </a:rPr>
            <a:t>School</a:t>
          </a:r>
          <a:endParaRPr lang="en-US" sz="2500" kern="1200" dirty="0">
            <a:solidFill>
              <a:srgbClr val="A90501"/>
            </a:solidFill>
          </a:endParaRPr>
        </a:p>
      </dsp:txBody>
      <dsp:txXfrm>
        <a:off x="3522" y="0"/>
        <a:ext cx="2324746" cy="1124585"/>
      </dsp:txXfrm>
    </dsp:sp>
    <dsp:sp modelId="{956BA73C-A054-4F5F-A6AF-1CA21E8C4982}">
      <dsp:nvSpPr>
        <dsp:cNvPr id="0" name=""/>
        <dsp:cNvSpPr/>
      </dsp:nvSpPr>
      <dsp:spPr>
        <a:xfrm>
          <a:off x="1025322" y="1265158"/>
          <a:ext cx="281146" cy="281146"/>
        </a:xfrm>
        <a:prstGeom prst="ellipse">
          <a:avLst/>
        </a:prstGeom>
        <a:solidFill>
          <a:srgbClr val="A9050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2F0E79-680C-4F39-B821-CC9B2B315EBA}">
      <dsp:nvSpPr>
        <dsp:cNvPr id="0" name=""/>
        <dsp:cNvSpPr/>
      </dsp:nvSpPr>
      <dsp:spPr>
        <a:xfrm>
          <a:off x="2444505" y="1686877"/>
          <a:ext cx="2324746" cy="1124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t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Transition</a:t>
          </a:r>
          <a:br>
            <a:rPr lang="en-US" sz="2500" kern="1200" dirty="0" smtClean="0"/>
          </a:br>
          <a:r>
            <a:rPr lang="en-US" sz="2500" kern="1200" dirty="0" smtClean="0"/>
            <a:t>to College</a:t>
          </a:r>
          <a:endParaRPr lang="en-US" sz="2500" kern="1200" dirty="0"/>
        </a:p>
      </dsp:txBody>
      <dsp:txXfrm>
        <a:off x="2444505" y="1686877"/>
        <a:ext cx="2324746" cy="1124585"/>
      </dsp:txXfrm>
    </dsp:sp>
    <dsp:sp modelId="{48617C39-9E4B-481B-A54A-AEA6500353C0}">
      <dsp:nvSpPr>
        <dsp:cNvPr id="0" name=""/>
        <dsp:cNvSpPr/>
      </dsp:nvSpPr>
      <dsp:spPr>
        <a:xfrm>
          <a:off x="3466306" y="1265158"/>
          <a:ext cx="281146" cy="281146"/>
        </a:xfrm>
        <a:prstGeom prst="ellipse">
          <a:avLst/>
        </a:prstGeom>
        <a:solidFill>
          <a:srgbClr val="A9050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13AB57-ED27-40FC-B592-0BD21BECE4ED}">
      <dsp:nvSpPr>
        <dsp:cNvPr id="0" name=""/>
        <dsp:cNvSpPr/>
      </dsp:nvSpPr>
      <dsp:spPr>
        <a:xfrm>
          <a:off x="4885489" y="0"/>
          <a:ext cx="2324746" cy="1124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b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College Work Experience</a:t>
          </a:r>
          <a:endParaRPr lang="en-US" sz="2500" kern="1200" dirty="0"/>
        </a:p>
      </dsp:txBody>
      <dsp:txXfrm>
        <a:off x="4885489" y="0"/>
        <a:ext cx="2324746" cy="1124585"/>
      </dsp:txXfrm>
    </dsp:sp>
    <dsp:sp modelId="{700B4595-FF23-486A-B53B-418B0CE8D036}">
      <dsp:nvSpPr>
        <dsp:cNvPr id="0" name=""/>
        <dsp:cNvSpPr/>
      </dsp:nvSpPr>
      <dsp:spPr>
        <a:xfrm>
          <a:off x="5907289" y="1265158"/>
          <a:ext cx="281146" cy="281146"/>
        </a:xfrm>
        <a:prstGeom prst="ellipse">
          <a:avLst/>
        </a:prstGeom>
        <a:solidFill>
          <a:srgbClr val="A9050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E23479-8411-4EF2-9371-8409A848DE86}">
      <dsp:nvSpPr>
        <dsp:cNvPr id="0" name=""/>
        <dsp:cNvSpPr/>
      </dsp:nvSpPr>
      <dsp:spPr>
        <a:xfrm>
          <a:off x="0" y="843438"/>
          <a:ext cx="8015287" cy="1124585"/>
        </a:xfrm>
        <a:prstGeom prst="notchedRightArrow">
          <a:avLst/>
        </a:prstGeom>
        <a:solidFill>
          <a:schemeClr val="bg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8D3D81-1448-4D08-B7FD-CD88C898AF39}">
      <dsp:nvSpPr>
        <dsp:cNvPr id="0" name=""/>
        <dsp:cNvSpPr/>
      </dsp:nvSpPr>
      <dsp:spPr>
        <a:xfrm>
          <a:off x="3522" y="0"/>
          <a:ext cx="2324746" cy="1124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b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tx1"/>
              </a:solidFill>
            </a:rPr>
            <a:t>High </a:t>
          </a:r>
          <a:r>
            <a:rPr lang="en-US" sz="2500" kern="1200" dirty="0" smtClean="0">
              <a:solidFill>
                <a:schemeClr val="tx1"/>
              </a:solidFill>
            </a:rPr>
            <a:t>School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3522" y="0"/>
        <a:ext cx="2324746" cy="1124585"/>
      </dsp:txXfrm>
    </dsp:sp>
    <dsp:sp modelId="{956BA73C-A054-4F5F-A6AF-1CA21E8C4982}">
      <dsp:nvSpPr>
        <dsp:cNvPr id="0" name=""/>
        <dsp:cNvSpPr/>
      </dsp:nvSpPr>
      <dsp:spPr>
        <a:xfrm>
          <a:off x="1025322" y="1265158"/>
          <a:ext cx="281146" cy="281146"/>
        </a:xfrm>
        <a:prstGeom prst="ellipse">
          <a:avLst/>
        </a:prstGeom>
        <a:solidFill>
          <a:srgbClr val="A9050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2F0E79-680C-4F39-B821-CC9B2B315EBA}">
      <dsp:nvSpPr>
        <dsp:cNvPr id="0" name=""/>
        <dsp:cNvSpPr/>
      </dsp:nvSpPr>
      <dsp:spPr>
        <a:xfrm>
          <a:off x="2444505" y="1686877"/>
          <a:ext cx="2324746" cy="1124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t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rgbClr val="A90501"/>
              </a:solidFill>
            </a:rPr>
            <a:t>Transition</a:t>
          </a:r>
          <a:br>
            <a:rPr lang="en-US" sz="2500" kern="1200" dirty="0" smtClean="0">
              <a:solidFill>
                <a:srgbClr val="A90501"/>
              </a:solidFill>
            </a:rPr>
          </a:br>
          <a:r>
            <a:rPr lang="en-US" sz="2500" kern="1200" dirty="0" smtClean="0">
              <a:solidFill>
                <a:srgbClr val="A90501"/>
              </a:solidFill>
            </a:rPr>
            <a:t>to College</a:t>
          </a:r>
          <a:endParaRPr lang="en-US" sz="2500" kern="1200" dirty="0">
            <a:solidFill>
              <a:srgbClr val="A90501"/>
            </a:solidFill>
          </a:endParaRPr>
        </a:p>
      </dsp:txBody>
      <dsp:txXfrm>
        <a:off x="2444505" y="1686877"/>
        <a:ext cx="2324746" cy="1124585"/>
      </dsp:txXfrm>
    </dsp:sp>
    <dsp:sp modelId="{48617C39-9E4B-481B-A54A-AEA6500353C0}">
      <dsp:nvSpPr>
        <dsp:cNvPr id="0" name=""/>
        <dsp:cNvSpPr/>
      </dsp:nvSpPr>
      <dsp:spPr>
        <a:xfrm>
          <a:off x="3466306" y="1265158"/>
          <a:ext cx="281146" cy="281146"/>
        </a:xfrm>
        <a:prstGeom prst="ellipse">
          <a:avLst/>
        </a:prstGeom>
        <a:solidFill>
          <a:srgbClr val="A9050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13AB57-ED27-40FC-B592-0BD21BECE4ED}">
      <dsp:nvSpPr>
        <dsp:cNvPr id="0" name=""/>
        <dsp:cNvSpPr/>
      </dsp:nvSpPr>
      <dsp:spPr>
        <a:xfrm>
          <a:off x="4885489" y="0"/>
          <a:ext cx="2324746" cy="1124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b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College Work Experience</a:t>
          </a:r>
          <a:endParaRPr lang="en-US" sz="2500" kern="1200" dirty="0"/>
        </a:p>
      </dsp:txBody>
      <dsp:txXfrm>
        <a:off x="4885489" y="0"/>
        <a:ext cx="2324746" cy="1124585"/>
      </dsp:txXfrm>
    </dsp:sp>
    <dsp:sp modelId="{700B4595-FF23-486A-B53B-418B0CE8D036}">
      <dsp:nvSpPr>
        <dsp:cNvPr id="0" name=""/>
        <dsp:cNvSpPr/>
      </dsp:nvSpPr>
      <dsp:spPr>
        <a:xfrm>
          <a:off x="5907289" y="1265158"/>
          <a:ext cx="281146" cy="281146"/>
        </a:xfrm>
        <a:prstGeom prst="ellipse">
          <a:avLst/>
        </a:prstGeom>
        <a:solidFill>
          <a:srgbClr val="A9050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E23479-8411-4EF2-9371-8409A848DE86}">
      <dsp:nvSpPr>
        <dsp:cNvPr id="0" name=""/>
        <dsp:cNvSpPr/>
      </dsp:nvSpPr>
      <dsp:spPr>
        <a:xfrm>
          <a:off x="0" y="843438"/>
          <a:ext cx="8015287" cy="1124585"/>
        </a:xfrm>
        <a:prstGeom prst="notchedRightArrow">
          <a:avLst/>
        </a:prstGeom>
        <a:solidFill>
          <a:schemeClr val="bg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8D3D81-1448-4D08-B7FD-CD88C898AF39}">
      <dsp:nvSpPr>
        <dsp:cNvPr id="0" name=""/>
        <dsp:cNvSpPr/>
      </dsp:nvSpPr>
      <dsp:spPr>
        <a:xfrm>
          <a:off x="3522" y="0"/>
          <a:ext cx="2324746" cy="1124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b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tx1"/>
              </a:solidFill>
            </a:rPr>
            <a:t>High </a:t>
          </a:r>
          <a:r>
            <a:rPr lang="en-US" sz="2500" kern="1200" dirty="0" smtClean="0">
              <a:solidFill>
                <a:schemeClr val="tx1"/>
              </a:solidFill>
            </a:rPr>
            <a:t>School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3522" y="0"/>
        <a:ext cx="2324746" cy="1124585"/>
      </dsp:txXfrm>
    </dsp:sp>
    <dsp:sp modelId="{956BA73C-A054-4F5F-A6AF-1CA21E8C4982}">
      <dsp:nvSpPr>
        <dsp:cNvPr id="0" name=""/>
        <dsp:cNvSpPr/>
      </dsp:nvSpPr>
      <dsp:spPr>
        <a:xfrm>
          <a:off x="1025322" y="1265158"/>
          <a:ext cx="281146" cy="281146"/>
        </a:xfrm>
        <a:prstGeom prst="ellipse">
          <a:avLst/>
        </a:prstGeom>
        <a:solidFill>
          <a:srgbClr val="A9050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2F0E79-680C-4F39-B821-CC9B2B315EBA}">
      <dsp:nvSpPr>
        <dsp:cNvPr id="0" name=""/>
        <dsp:cNvSpPr/>
      </dsp:nvSpPr>
      <dsp:spPr>
        <a:xfrm>
          <a:off x="2444505" y="1686877"/>
          <a:ext cx="2324746" cy="1124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t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tx1"/>
              </a:solidFill>
            </a:rPr>
            <a:t>Transition</a:t>
          </a:r>
          <a:br>
            <a:rPr lang="en-US" sz="2500" kern="1200" dirty="0" smtClean="0">
              <a:solidFill>
                <a:schemeClr val="tx1"/>
              </a:solidFill>
            </a:rPr>
          </a:br>
          <a:r>
            <a:rPr lang="en-US" sz="2500" kern="1200" dirty="0" smtClean="0">
              <a:solidFill>
                <a:schemeClr val="tx1"/>
              </a:solidFill>
            </a:rPr>
            <a:t>to College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2444505" y="1686877"/>
        <a:ext cx="2324746" cy="1124585"/>
      </dsp:txXfrm>
    </dsp:sp>
    <dsp:sp modelId="{48617C39-9E4B-481B-A54A-AEA6500353C0}">
      <dsp:nvSpPr>
        <dsp:cNvPr id="0" name=""/>
        <dsp:cNvSpPr/>
      </dsp:nvSpPr>
      <dsp:spPr>
        <a:xfrm>
          <a:off x="3466306" y="1265158"/>
          <a:ext cx="281146" cy="281146"/>
        </a:xfrm>
        <a:prstGeom prst="ellipse">
          <a:avLst/>
        </a:prstGeom>
        <a:solidFill>
          <a:srgbClr val="A9050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13AB57-ED27-40FC-B592-0BD21BECE4ED}">
      <dsp:nvSpPr>
        <dsp:cNvPr id="0" name=""/>
        <dsp:cNvSpPr/>
      </dsp:nvSpPr>
      <dsp:spPr>
        <a:xfrm>
          <a:off x="4885489" y="0"/>
          <a:ext cx="2324746" cy="1124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b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rgbClr val="A90501"/>
              </a:solidFill>
            </a:rPr>
            <a:t>College Work Experience</a:t>
          </a:r>
          <a:endParaRPr lang="en-US" sz="2500" kern="1200" dirty="0">
            <a:solidFill>
              <a:srgbClr val="A90501"/>
            </a:solidFill>
          </a:endParaRPr>
        </a:p>
      </dsp:txBody>
      <dsp:txXfrm>
        <a:off x="4885489" y="0"/>
        <a:ext cx="2324746" cy="1124585"/>
      </dsp:txXfrm>
    </dsp:sp>
    <dsp:sp modelId="{700B4595-FF23-486A-B53B-418B0CE8D036}">
      <dsp:nvSpPr>
        <dsp:cNvPr id="0" name=""/>
        <dsp:cNvSpPr/>
      </dsp:nvSpPr>
      <dsp:spPr>
        <a:xfrm>
          <a:off x="5907289" y="1265158"/>
          <a:ext cx="281146" cy="281146"/>
        </a:xfrm>
        <a:prstGeom prst="ellipse">
          <a:avLst/>
        </a:prstGeom>
        <a:solidFill>
          <a:srgbClr val="A9050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0.24937</cdr:x>
      <cdr:y>0.76035</cdr:y>
    </cdr:from>
    <cdr:to>
      <cdr:x>0.31606</cdr:x>
      <cdr:y>0.83782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96350" y="2444288"/>
          <a:ext cx="453600" cy="2490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000" dirty="0" smtClean="0"/>
            <a:t>k = 11</a:t>
          </a:r>
          <a:endParaRPr lang="en-US" sz="1000" dirty="0"/>
        </a:p>
      </cdr:txBody>
    </cdr:sp>
  </cdr:relSizeAnchor>
  <cdr:relSizeAnchor xmlns:cdr="http://schemas.openxmlformats.org/drawingml/2006/chartDrawing">
    <cdr:from>
      <cdr:x>0.81605</cdr:x>
      <cdr:y>0.40516</cdr:y>
    </cdr:from>
    <cdr:to>
      <cdr:x>0.88273</cdr:x>
      <cdr:y>0.48262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551133" y="1302451"/>
          <a:ext cx="453600" cy="2490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dirty="0" smtClean="0"/>
            <a:t>k = 6</a:t>
          </a:r>
          <a:endParaRPr lang="en-US" sz="10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0.21762</cdr:x>
      <cdr:y>0.65732</cdr:y>
    </cdr:from>
    <cdr:to>
      <cdr:x>0.2843</cdr:x>
      <cdr:y>0.73479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80350" y="2113088"/>
          <a:ext cx="453600" cy="2490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000" dirty="0" smtClean="0"/>
            <a:t>k = 11</a:t>
          </a:r>
          <a:endParaRPr lang="en-US" sz="10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859BD-4604-2843-976C-9F2DEE3C79DB}" type="datetimeFigureOut">
              <a:rPr lang="en-US" smtClean="0"/>
              <a:t>5/18/2017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64456-6A4C-DF40-836A-7ED7CB7228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783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108F45-8DB7-E449-85E4-EC04F96DF3AA}" type="datetimeFigureOut">
              <a:rPr lang="en-US" smtClean="0"/>
              <a:t>5/18/2017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6D261-4ACC-5E49-97C5-9D8FD2D9A3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345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633304" y="-648376"/>
            <a:ext cx="733465" cy="2367520"/>
            <a:chOff x="685136" y="-246616"/>
            <a:chExt cx="733465" cy="2367520"/>
          </a:xfrm>
        </p:grpSpPr>
        <p:sp>
          <p:nvSpPr>
            <p:cNvPr id="6" name="Rectangle 5"/>
            <p:cNvSpPr/>
            <p:nvPr userDrawn="1"/>
          </p:nvSpPr>
          <p:spPr>
            <a:xfrm>
              <a:off x="685136" y="-246616"/>
              <a:ext cx="733465" cy="2367520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" name="Picture 7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7308" y="1380149"/>
              <a:ext cx="489120" cy="620806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502903" y="2766523"/>
            <a:ext cx="7734221" cy="1114494"/>
          </a:xfrm>
        </p:spPr>
        <p:txBody>
          <a:bodyPr anchor="ctr">
            <a:normAutofit/>
          </a:bodyPr>
          <a:lstStyle>
            <a:lvl1pPr>
              <a:lnSpc>
                <a:spcPct val="90000"/>
              </a:lnSpc>
              <a:defRPr sz="4000" b="1" i="0" spc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Unnecessarily extra long title of presentation</a:t>
            </a:r>
            <a:endParaRPr lang="en-US" dirty="0"/>
          </a:p>
        </p:txBody>
      </p:sp>
      <p:sp>
        <p:nvSpPr>
          <p:cNvPr id="11" name="Text Placeholder 19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30694" y="4709821"/>
            <a:ext cx="7734222" cy="277654"/>
          </a:xfrm>
        </p:spPr>
        <p:txBody>
          <a:bodyPr anchor="ctr">
            <a:noAutofit/>
          </a:bodyPr>
          <a:lstStyle>
            <a:lvl1pPr marL="0" indent="0">
              <a:buNone/>
              <a:defRPr sz="1100" b="1" spc="8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INDIANA UNIVERSITY–PURDUE UNIVERSITY COLUMBUS</a:t>
            </a:r>
            <a:endParaRPr lang="en-US" dirty="0"/>
          </a:p>
        </p:txBody>
      </p:sp>
      <p:sp>
        <p:nvSpPr>
          <p:cNvPr id="9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530694" y="2443859"/>
            <a:ext cx="7734222" cy="252412"/>
          </a:xfrm>
        </p:spPr>
        <p:txBody>
          <a:bodyPr anchor="ctr">
            <a:noAutofit/>
          </a:bodyPr>
          <a:lstStyle>
            <a:lvl1pPr marL="0" indent="0">
              <a:buNone/>
              <a:defRPr sz="1800" b="0" spc="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SUBHEAD OR NAME OF SCHOOL, DEPARTMENT, OR UNIT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653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ACC5-B844-4500-A510-6A8B14FB090E}" type="datetimeFigureOut">
              <a:rPr lang="en-US" smtClean="0"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35F84-5599-4A1B-863A-A08CABE122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587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660B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378689" y="239050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378689" y="239050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378689" y="239050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506694" y="2274522"/>
            <a:ext cx="6802482" cy="656910"/>
          </a:xfrm>
        </p:spPr>
        <p:txBody>
          <a:bodyPr anchor="ctr">
            <a:noAutofit/>
          </a:bodyPr>
          <a:lstStyle>
            <a:lvl1pPr>
              <a:defRPr sz="4000" b="1" i="0" spc="0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Section Heading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526131" y="2029930"/>
            <a:ext cx="3700462" cy="252412"/>
          </a:xfrm>
        </p:spPr>
        <p:txBody>
          <a:bodyPr anchor="ctr">
            <a:noAutofit/>
          </a:bodyPr>
          <a:lstStyle>
            <a:lvl1pPr marL="0" indent="0">
              <a:buNone/>
              <a:defRPr sz="1400" b="1" i="0" spc="5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SECTION NUMBER OR SUBTITLE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-14942" y="2032000"/>
            <a:ext cx="148614" cy="836706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854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9827" y="759070"/>
            <a:ext cx="8004391" cy="699065"/>
          </a:xfrm>
        </p:spPr>
        <p:txBody>
          <a:bodyPr>
            <a:normAutofit/>
          </a:bodyPr>
          <a:lstStyle>
            <a:lvl1pPr>
              <a:defRPr sz="3000" b="1" i="0" cap="none" spc="0">
                <a:solidFill>
                  <a:srgbClr val="40404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957832"/>
            <a:ext cx="82664" cy="38719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4833956" y="284947"/>
            <a:ext cx="3700462" cy="252412"/>
          </a:xfrm>
        </p:spPr>
        <p:txBody>
          <a:bodyPr>
            <a:noAutofit/>
          </a:bodyPr>
          <a:lstStyle>
            <a:lvl1pPr marL="0" indent="0" algn="r">
              <a:buNone/>
              <a:defRPr sz="1100" b="0" i="0" spc="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SECTION TITLE OR SUBTITLE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3556000" y="35410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" hasCustomPrompt="1"/>
          </p:nvPr>
        </p:nvSpPr>
        <p:spPr>
          <a:xfrm>
            <a:off x="518824" y="1629404"/>
            <a:ext cx="8015594" cy="2810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+mj-lt"/>
              <a:buAutoNum type="arabicPeriod"/>
              <a:tabLst/>
              <a:defRPr sz="1800">
                <a:solidFill>
                  <a:srgbClr val="404041"/>
                </a:solidFill>
                <a:latin typeface="Arial"/>
                <a:cs typeface="Arial"/>
              </a:defRPr>
            </a:lvl1pPr>
            <a:lvl2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2pPr>
            <a:lvl3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3pPr>
            <a:lvl4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-30788" y="4661517"/>
            <a:ext cx="9228667" cy="528963"/>
            <a:chOff x="-30788" y="4661517"/>
            <a:chExt cx="9228667" cy="528963"/>
          </a:xfrm>
        </p:grpSpPr>
        <p:sp>
          <p:nvSpPr>
            <p:cNvPr id="14" name="Rectangle 13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6" name="Picture 15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 userDrawn="1"/>
          </p:nvSpPr>
          <p:spPr>
            <a:xfrm>
              <a:off x="1030972" y="4823737"/>
              <a:ext cx="3613600" cy="2308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900" dirty="0" smtClean="0">
                  <a:solidFill>
                    <a:srgbClr val="FFFFFF"/>
                  </a:solidFill>
                </a:rPr>
                <a:t>INDIANA UNIVERSITY–PURDUE UNIVERSITY COLUMBUS</a:t>
              </a:r>
              <a:endParaRPr lang="en-US" sz="900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206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hoto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5303" y="464386"/>
            <a:ext cx="4560579" cy="7793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000" b="1" i="0" spc="0">
                <a:solidFill>
                  <a:srgbClr val="40404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525303" y="1629405"/>
            <a:ext cx="4560579" cy="2792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1pPr>
            <a:lvl2pPr marL="742950" indent="-28575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2pPr>
            <a:lvl3pPr marL="11430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3pPr>
            <a:lvl4pPr marL="16002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4pPr>
            <a:lvl5pPr marL="20574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5573058" y="0"/>
            <a:ext cx="3570941" cy="51435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486799"/>
            <a:ext cx="82664" cy="38719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635303" y="4661517"/>
            <a:ext cx="387197" cy="528963"/>
            <a:chOff x="635303" y="4661517"/>
            <a:chExt cx="387197" cy="528963"/>
          </a:xfrm>
        </p:grpSpPr>
        <p:sp>
          <p:nvSpPr>
            <p:cNvPr id="11" name="Rectangle 10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: black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3348" y="759070"/>
            <a:ext cx="8004409" cy="699065"/>
          </a:xfrm>
        </p:spPr>
        <p:txBody>
          <a:bodyPr>
            <a:normAutofit/>
          </a:bodyPr>
          <a:lstStyle>
            <a:lvl1pPr>
              <a:defRPr sz="3000" b="1" i="0" cap="none" spc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3348" y="1630404"/>
            <a:ext cx="8011069" cy="2818769"/>
          </a:xfrm>
        </p:spPr>
        <p:txBody>
          <a:bodyPr>
            <a:normAutofit/>
          </a:bodyPr>
          <a:lstStyle>
            <a:lvl1pPr marL="342900" indent="-342900" algn="l">
              <a:lnSpc>
                <a:spcPct val="100000"/>
              </a:lnSpc>
              <a:buFont typeface="+mj-lt"/>
              <a:buAutoNum type="arabicPeriod"/>
              <a:defRPr sz="1800" spc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4833956" y="284947"/>
            <a:ext cx="3700462" cy="252412"/>
          </a:xfrm>
        </p:spPr>
        <p:txBody>
          <a:bodyPr>
            <a:noAutofit/>
          </a:bodyPr>
          <a:lstStyle>
            <a:lvl1pPr marL="0" indent="0" algn="r">
              <a:buNone/>
              <a:defRPr sz="1100" b="0" i="0" spc="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SECTION TITLE OR SUBTITLE</a:t>
            </a:r>
            <a:endParaRPr lang="en-US" dirty="0"/>
          </a:p>
        </p:txBody>
      </p:sp>
      <p:sp>
        <p:nvSpPr>
          <p:cNvPr id="23" name="Rectangle 22"/>
          <p:cNvSpPr/>
          <p:nvPr userDrawn="1"/>
        </p:nvSpPr>
        <p:spPr>
          <a:xfrm>
            <a:off x="0" y="957832"/>
            <a:ext cx="82664" cy="38719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-30788" y="4661517"/>
            <a:ext cx="9228667" cy="528963"/>
            <a:chOff x="-30788" y="4661517"/>
            <a:chExt cx="9228667" cy="528963"/>
          </a:xfrm>
        </p:grpSpPr>
        <p:sp>
          <p:nvSpPr>
            <p:cNvPr id="12" name="Rectangle 11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5" name="Picture 14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 userDrawn="1"/>
          </p:nvSpPr>
          <p:spPr>
            <a:xfrm>
              <a:off x="1030972" y="4823737"/>
              <a:ext cx="3613600" cy="2308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900" dirty="0" smtClean="0">
                  <a:solidFill>
                    <a:srgbClr val="FFFFFF"/>
                  </a:solidFill>
                </a:rPr>
                <a:t>INDIANA UNIVERSITY–PURDUE UNIVERSITY COLUMBUS</a:t>
              </a:r>
              <a:endParaRPr lang="en-US" sz="900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hoto: black">
    <p:bg>
      <p:bgPr>
        <a:solidFill>
          <a:srgbClr val="25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30124" y="464386"/>
            <a:ext cx="4560579" cy="7793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000" b="1" i="0" spc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530124" y="1629404"/>
            <a:ext cx="4560579" cy="2801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lnSpc>
                <a:spcPct val="100000"/>
              </a:lnSpc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  <a:lvl2pPr marL="742950" indent="-285750">
              <a:lnSpc>
                <a:spcPct val="100000"/>
              </a:lnSpc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2pPr>
            <a:lvl3pPr marL="1143000" indent="-228600">
              <a:lnSpc>
                <a:spcPct val="100000"/>
              </a:lnSpc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3pPr>
            <a:lvl4pPr marL="1600200" indent="-228600">
              <a:lnSpc>
                <a:spcPct val="100000"/>
              </a:lnSpc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4pPr>
            <a:lvl5pPr marL="2057400" indent="-228600">
              <a:lnSpc>
                <a:spcPct val="100000"/>
              </a:lnSpc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5564909" y="0"/>
            <a:ext cx="3570941" cy="51435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-15847" y="486799"/>
            <a:ext cx="82664" cy="38719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635303" y="4661517"/>
            <a:ext cx="387197" cy="528963"/>
            <a:chOff x="635303" y="4661517"/>
            <a:chExt cx="387197" cy="528963"/>
          </a:xfrm>
        </p:grpSpPr>
        <p:sp>
          <p:nvSpPr>
            <p:cNvPr id="12" name="Rectangle 11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4" name="Picture 13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4336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footer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-30788" y="4661517"/>
            <a:ext cx="9228667" cy="528963"/>
            <a:chOff x="-30788" y="4661517"/>
            <a:chExt cx="9228667" cy="528963"/>
          </a:xfrm>
        </p:grpSpPr>
        <p:sp>
          <p:nvSpPr>
            <p:cNvPr id="9" name="Rectangle 8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1" name="Picture 10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 userDrawn="1"/>
          </p:nvSpPr>
          <p:spPr>
            <a:xfrm>
              <a:off x="1030972" y="4823737"/>
              <a:ext cx="3613600" cy="2308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900" dirty="0" smtClean="0">
                  <a:solidFill>
                    <a:srgbClr val="FFFFFF"/>
                  </a:solidFill>
                </a:rPr>
                <a:t>INDIANA UNIVERSITY–PURDUE UNIVERSITY COLUMBUS</a:t>
              </a:r>
              <a:endParaRPr lang="en-US" sz="900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5652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footer: black">
    <p:bg>
      <p:bgPr>
        <a:solidFill>
          <a:srgbClr val="25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-30788" y="4661517"/>
            <a:ext cx="9228667" cy="528963"/>
            <a:chOff x="-30788" y="4661517"/>
            <a:chExt cx="9228667" cy="528963"/>
          </a:xfrm>
        </p:grpSpPr>
        <p:sp>
          <p:nvSpPr>
            <p:cNvPr id="12" name="Rectangle 11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5" name="Picture 14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 userDrawn="1"/>
          </p:nvSpPr>
          <p:spPr>
            <a:xfrm>
              <a:off x="1030972" y="4823737"/>
              <a:ext cx="3613600" cy="2308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900" dirty="0" smtClean="0">
                  <a:solidFill>
                    <a:srgbClr val="FFFFFF"/>
                  </a:solidFill>
                </a:rPr>
                <a:t>INDIANA UNIVERSITY–PURDUE UNIVERSITY COLUMBUS</a:t>
              </a:r>
              <a:endParaRPr lang="en-US" sz="900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7036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with IUPUI lockup">
    <p:bg>
      <p:bgPr>
        <a:solidFill>
          <a:srgbClr val="69030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635303" y="4070963"/>
            <a:ext cx="533859" cy="1077919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tab-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227" y="4189193"/>
            <a:ext cx="356010" cy="451859"/>
          </a:xfrm>
          <a:prstGeom prst="rect">
            <a:avLst/>
          </a:prstGeom>
        </p:spPr>
      </p:pic>
      <p:pic>
        <p:nvPicPr>
          <p:cNvPr id="3" name="Picture 2" descr="IUPUC_ftp.H.201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589" y="4180839"/>
            <a:ext cx="1520490" cy="471876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 userDrawn="1">
            <p:ph idx="1"/>
          </p:nvPr>
        </p:nvSpPr>
        <p:spPr>
          <a:xfrm>
            <a:off x="536602" y="680397"/>
            <a:ext cx="7859185" cy="2721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2pPr>
            <a:lvl3pPr marL="9144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3pPr>
            <a:lvl4pPr marL="13716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1600"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-15847" y="680397"/>
            <a:ext cx="82664" cy="38719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ftp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234" y="4744515"/>
            <a:ext cx="1810311" cy="13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661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1892" y="634604"/>
            <a:ext cx="6802482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1892" y="1589938"/>
            <a:ext cx="6802482" cy="3215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9" r:id="rId1"/>
    <p:sldLayoutId id="2147493467" r:id="rId2"/>
    <p:sldLayoutId id="2147493472" r:id="rId3"/>
    <p:sldLayoutId id="2147493457" r:id="rId4"/>
    <p:sldLayoutId id="2147493456" r:id="rId5"/>
    <p:sldLayoutId id="2147493474" r:id="rId6"/>
    <p:sldLayoutId id="2147493475" r:id="rId7"/>
    <p:sldLayoutId id="2147493476" r:id="rId8"/>
    <p:sldLayoutId id="2147493477" r:id="rId9"/>
    <p:sldLayoutId id="2147493478" r:id="rId10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i="0" kern="100" spc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1">
            <a:lumMod val="50000"/>
            <a:lumOff val="50000"/>
          </a:schemeClr>
        </a:buClr>
        <a:buSzPct val="100000"/>
        <a:buFont typeface="Wingdings" charset="2"/>
        <a:buChar char="§"/>
        <a:defRPr sz="1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»"/>
        <a:defRPr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career.fsu.edu/students/plan-your-career/sds-3340-introduction-to-career-development" TargetMode="External"/><Relationship Id="rId2" Type="http://schemas.openxmlformats.org/officeDocument/2006/relationships/hyperlink" Target="https://digital.library.unt.edu/ark:/67531/metadc500070/m2/1/high_res_d/dissertation.pdf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he.kendallhunt.com/product/career-development-planning-comprehensive-approach" TargetMode="External"/><Relationship Id="rId4" Type="http://schemas.openxmlformats.org/officeDocument/2006/relationships/hyperlink" Target="http://diginole.lib.fsu.edu/islandora/object/fsu:263931/datastream/PDF/view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4839" y="1027094"/>
            <a:ext cx="7734221" cy="1114494"/>
          </a:xfrm>
        </p:spPr>
        <p:txBody>
          <a:bodyPr>
            <a:noAutofit/>
          </a:bodyPr>
          <a:lstStyle/>
          <a:p>
            <a:r>
              <a:rPr lang="en-US" sz="3200" dirty="0" smtClean="0"/>
              <a:t>Effective Career Services Practices</a:t>
            </a:r>
            <a:br>
              <a:rPr lang="en-US" sz="3200" dirty="0" smtClean="0"/>
            </a:br>
            <a:r>
              <a:rPr lang="en-US" sz="3200" dirty="0" smtClean="0"/>
              <a:t>for Retention in Higher Education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864839" y="3364728"/>
            <a:ext cx="7734222" cy="277654"/>
          </a:xfrm>
        </p:spPr>
        <p:txBody>
          <a:bodyPr/>
          <a:lstStyle/>
          <a:p>
            <a:r>
              <a:rPr lang="en-US" sz="1600" dirty="0" smtClean="0">
                <a:solidFill>
                  <a:schemeClr val="bg1"/>
                </a:solidFill>
              </a:rPr>
              <a:t>INDIANA UNIVERSITY–PURDUE UNIVERSITY COLUMBUS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864839" y="2277892"/>
            <a:ext cx="5992769" cy="1024170"/>
          </a:xfrm>
        </p:spPr>
        <p:txBody>
          <a:bodyPr/>
          <a:lstStyle/>
          <a:p>
            <a:r>
              <a:rPr lang="en-US" sz="2000" dirty="0" smtClean="0"/>
              <a:t>Darrin L. Carr, PhD HSPP</a:t>
            </a:r>
            <a:br>
              <a:rPr lang="en-US" sz="2000" dirty="0" smtClean="0"/>
            </a:br>
            <a:r>
              <a:rPr lang="en-US" sz="2000" dirty="0" smtClean="0"/>
              <a:t>Clinical Assistant Professor of Psychology</a:t>
            </a:r>
            <a:br>
              <a:rPr lang="en-US" sz="2000" dirty="0" smtClean="0"/>
            </a:br>
            <a:r>
              <a:rPr lang="en-US" sz="2000" dirty="0" smtClean="0"/>
              <a:t>&amp; Mental Health Counseling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1901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Three Occasions for Intervention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THREE OCCASIONS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6403305"/>
              </p:ext>
            </p:extLst>
          </p:nvPr>
        </p:nvGraphicFramePr>
        <p:xfrm>
          <a:off x="519113" y="1628775"/>
          <a:ext cx="8015287" cy="2811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784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iGrad</a:t>
            </a:r>
            <a:r>
              <a:rPr lang="en-US" sz="2400" dirty="0" smtClean="0"/>
              <a:t> Career Exploration Day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0124" y="1243704"/>
            <a:ext cx="4862676" cy="2801497"/>
          </a:xfrm>
        </p:spPr>
        <p:txBody>
          <a:bodyPr>
            <a:noAutofit/>
          </a:bodyPr>
          <a:lstStyle/>
          <a:p>
            <a:pPr>
              <a:lnSpc>
                <a:spcPts val="1700"/>
              </a:lnSpc>
              <a:spcAft>
                <a:spcPts val="300"/>
              </a:spcAft>
            </a:pPr>
            <a:r>
              <a:rPr lang="en-US" sz="1400" dirty="0" smtClean="0"/>
              <a:t>MHC grad students in career counseling worked</a:t>
            </a:r>
            <a:br>
              <a:rPr lang="en-US" sz="1400" dirty="0" smtClean="0"/>
            </a:br>
            <a:r>
              <a:rPr lang="en-US" sz="1400" dirty="0" smtClean="0"/>
              <a:t>with ~130 </a:t>
            </a:r>
            <a:r>
              <a:rPr lang="en-US" sz="1400" dirty="0" smtClean="0"/>
              <a:t>“at </a:t>
            </a:r>
            <a:r>
              <a:rPr lang="en-US" sz="1400" dirty="0" smtClean="0"/>
              <a:t>risk” HS students over past 3 years</a:t>
            </a:r>
          </a:p>
          <a:p>
            <a:pPr lvl="1">
              <a:lnSpc>
                <a:spcPct val="120000"/>
              </a:lnSpc>
              <a:spcAft>
                <a:spcPts val="300"/>
              </a:spcAft>
            </a:pPr>
            <a:r>
              <a:rPr lang="en-US" sz="1200" dirty="0" smtClean="0"/>
              <a:t>3 hours (motivational panel, hands on campus tour,</a:t>
            </a:r>
            <a:br>
              <a:rPr lang="en-US" sz="1200" dirty="0" smtClean="0"/>
            </a:br>
            <a:r>
              <a:rPr lang="en-US" sz="1200" dirty="0" smtClean="0"/>
              <a:t>&amp; assessment workshop)</a:t>
            </a:r>
          </a:p>
          <a:p>
            <a:pPr lvl="1">
              <a:lnSpc>
                <a:spcPct val="120000"/>
              </a:lnSpc>
              <a:spcAft>
                <a:spcPts val="300"/>
              </a:spcAft>
            </a:pPr>
            <a:r>
              <a:rPr lang="en-US" sz="1200" dirty="0" smtClean="0"/>
              <a:t>45 min individual interpretation </a:t>
            </a:r>
            <a:r>
              <a:rPr lang="en-US" sz="1200" dirty="0"/>
              <a:t>at HS</a:t>
            </a:r>
            <a:r>
              <a:rPr lang="en-US" sz="1200" dirty="0" smtClean="0"/>
              <a:t>, including personalized career information &amp; career planning</a:t>
            </a:r>
            <a:endParaRPr lang="en-US" sz="1200" dirty="0"/>
          </a:p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en-US" sz="1400" dirty="0" smtClean="0"/>
              <a:t>Outputs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sz="1200" dirty="0" smtClean="0"/>
              <a:t>Vocational identity, Self-knowledge, option-knowledge,</a:t>
            </a:r>
            <a:br>
              <a:rPr lang="en-US" sz="1200" dirty="0" smtClean="0"/>
            </a:br>
            <a:r>
              <a:rPr lang="en-US" sz="1200" dirty="0" smtClean="0"/>
              <a:t>&amp; decision making skills</a:t>
            </a:r>
          </a:p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en-US" sz="1400" dirty="0" smtClean="0"/>
              <a:t>Outcomes (in progress)</a:t>
            </a:r>
          </a:p>
          <a:p>
            <a:pPr lvl="1">
              <a:lnSpc>
                <a:spcPct val="120000"/>
              </a:lnSpc>
              <a:spcAft>
                <a:spcPts val="300"/>
              </a:spcAft>
            </a:pPr>
            <a:r>
              <a:rPr lang="en-US" sz="1200" dirty="0" smtClean="0"/>
              <a:t>What is the shorter-term impact on high school retention?</a:t>
            </a:r>
          </a:p>
          <a:p>
            <a:pPr lvl="1">
              <a:lnSpc>
                <a:spcPct val="120000"/>
              </a:lnSpc>
              <a:spcAft>
                <a:spcPts val="300"/>
              </a:spcAft>
            </a:pPr>
            <a:r>
              <a:rPr lang="en-US" sz="1200" dirty="0" smtClean="0"/>
              <a:t>What is the longer-term impact on post-secondary matriculation?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15446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2015 </a:t>
            </a:r>
            <a:r>
              <a:rPr lang="en-US" sz="2800" dirty="0" smtClean="0"/>
              <a:t>iGrad</a:t>
            </a:r>
            <a:r>
              <a:rPr lang="en-US" sz="2800" dirty="0" smtClean="0"/>
              <a:t> Outputs Vocational Identity </a:t>
            </a:r>
            <a:r>
              <a:rPr lang="en-US" sz="2400" b="0" dirty="0" smtClean="0"/>
              <a:t>(</a:t>
            </a:r>
            <a:r>
              <a:rPr lang="en-US" sz="2400" b="0" dirty="0"/>
              <a:t>MVS, </a:t>
            </a:r>
            <a:r>
              <a:rPr lang="en-US" sz="2400" b="0" dirty="0" smtClean="0"/>
              <a:t>n</a:t>
            </a:r>
            <a:r>
              <a:rPr lang="en-US" sz="2400" b="0" baseline="-25000" dirty="0" smtClean="0"/>
              <a:t>1 </a:t>
            </a:r>
            <a:r>
              <a:rPr lang="en-US" sz="2400" b="0" dirty="0" smtClean="0"/>
              <a:t>= 55, n</a:t>
            </a:r>
            <a:r>
              <a:rPr lang="en-US" sz="2400" b="0" baseline="-25000" dirty="0" smtClean="0"/>
              <a:t>2 </a:t>
            </a:r>
            <a:r>
              <a:rPr lang="en-US" sz="2400" b="0" dirty="0" smtClean="0"/>
              <a:t>= 52, </a:t>
            </a:r>
            <a:r>
              <a:rPr lang="en-US" sz="2400" b="0" dirty="0"/>
              <a:t>M days = </a:t>
            </a:r>
            <a:r>
              <a:rPr lang="en-US" sz="2400" b="0" dirty="0" smtClean="0"/>
              <a:t>35)</a:t>
            </a:r>
            <a:endParaRPr lang="en-US" sz="2400" b="0" dirty="0"/>
          </a:p>
        </p:txBody>
      </p:sp>
      <p:graphicFrame>
        <p:nvGraphicFramePr>
          <p:cNvPr id="5" name="Content Placeholder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0504187"/>
              </p:ext>
            </p:extLst>
          </p:nvPr>
        </p:nvGraphicFramePr>
        <p:xfrm>
          <a:off x="1162050" y="1590675"/>
          <a:ext cx="6802438" cy="3214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417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2016 </a:t>
            </a:r>
            <a:r>
              <a:rPr lang="en-US" sz="3100" dirty="0"/>
              <a:t>iGrad</a:t>
            </a:r>
            <a:r>
              <a:rPr lang="en-US" sz="3100" dirty="0"/>
              <a:t> Outputs Vocational </a:t>
            </a:r>
            <a:r>
              <a:rPr lang="en-US" sz="3100" dirty="0" smtClean="0"/>
              <a:t>Identity </a:t>
            </a:r>
            <a:r>
              <a:rPr lang="en-US" sz="2700" b="0" dirty="0" smtClean="0"/>
              <a:t>(MVS, n</a:t>
            </a:r>
            <a:r>
              <a:rPr lang="en-US" sz="2700" b="0" baseline="-25000" dirty="0" smtClean="0"/>
              <a:t>1 </a:t>
            </a:r>
            <a:r>
              <a:rPr lang="en-US" sz="2700" b="0" dirty="0" smtClean="0"/>
              <a:t>= 42, n</a:t>
            </a:r>
            <a:r>
              <a:rPr lang="en-US" sz="2700" b="0" baseline="-25000" dirty="0" smtClean="0"/>
              <a:t>2 </a:t>
            </a:r>
            <a:r>
              <a:rPr lang="en-US" sz="2700" b="0" dirty="0" smtClean="0"/>
              <a:t>= 38, M days = 78.26)</a:t>
            </a:r>
            <a:endParaRPr lang="en-US" b="0" dirty="0"/>
          </a:p>
        </p:txBody>
      </p:sp>
      <p:graphicFrame>
        <p:nvGraphicFramePr>
          <p:cNvPr id="5" name="Content Placeholder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4794072"/>
              </p:ext>
            </p:extLst>
          </p:nvPr>
        </p:nvGraphicFramePr>
        <p:xfrm>
          <a:off x="1162050" y="1590675"/>
          <a:ext cx="6802438" cy="3214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539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iGrad</a:t>
            </a:r>
            <a:r>
              <a:rPr lang="en-US" sz="2800" dirty="0"/>
              <a:t> Outputs Vocational </a:t>
            </a:r>
            <a:r>
              <a:rPr lang="en-US" sz="2800" dirty="0" smtClean="0"/>
              <a:t>Identity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0606575"/>
              </p:ext>
            </p:extLst>
          </p:nvPr>
        </p:nvGraphicFramePr>
        <p:xfrm>
          <a:off x="844651" y="1455854"/>
          <a:ext cx="7528951" cy="1670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1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1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3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86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17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17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6354"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2015</a:t>
                      </a:r>
                      <a:endParaRPr lang="en-US" sz="1300" b="1" dirty="0"/>
                    </a:p>
                  </a:txBody>
                  <a:tcPr marL="64789" marR="64789" marT="32394" marB="323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Pre</a:t>
                      </a:r>
                      <a:r>
                        <a:rPr lang="en-US" sz="1300" baseline="0" dirty="0" smtClean="0"/>
                        <a:t> M (SD)</a:t>
                      </a:r>
                      <a:endParaRPr lang="en-US" sz="1300" dirty="0"/>
                    </a:p>
                  </a:txBody>
                  <a:tcPr marL="64789" marR="64789" marT="32394" marB="323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Post M (SD)</a:t>
                      </a:r>
                      <a:endParaRPr lang="en-US" sz="1300" dirty="0"/>
                    </a:p>
                  </a:txBody>
                  <a:tcPr marL="64789" marR="64789" marT="32394" marB="323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Difference</a:t>
                      </a:r>
                      <a:endParaRPr lang="en-US" sz="1300" dirty="0"/>
                    </a:p>
                  </a:txBody>
                  <a:tcPr marL="64789" marR="64789" marT="32394" marB="323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t-test</a:t>
                      </a:r>
                      <a:endParaRPr lang="en-US" sz="1300" dirty="0"/>
                    </a:p>
                  </a:txBody>
                  <a:tcPr marL="64789" marR="64789" marT="32394" marB="323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p</a:t>
                      </a:r>
                      <a:endParaRPr lang="en-US" sz="1300" dirty="0"/>
                    </a:p>
                  </a:txBody>
                  <a:tcPr marL="64789" marR="64789" marT="32394" marB="3239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920"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chemeClr val="accent2"/>
                          </a:solidFill>
                        </a:rPr>
                        <a:t>Vocational Identity</a:t>
                      </a:r>
                      <a:endParaRPr lang="en-US" sz="13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64789" marR="64789" marT="32394" marB="323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10 (4.46)</a:t>
                      </a:r>
                      <a:endParaRPr lang="en-US" sz="1300" dirty="0"/>
                    </a:p>
                  </a:txBody>
                  <a:tcPr marL="64789" marR="64789" marT="32394" marB="323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11.67 (5.313)</a:t>
                      </a:r>
                      <a:endParaRPr lang="en-US" sz="1300" dirty="0"/>
                    </a:p>
                  </a:txBody>
                  <a:tcPr marL="64789" marR="64789" marT="32394" marB="323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+1.673</a:t>
                      </a:r>
                      <a:endParaRPr lang="en-US" sz="1300" dirty="0"/>
                    </a:p>
                  </a:txBody>
                  <a:tcPr marL="64789" marR="64789" marT="32394" marB="323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2.84 (df = 54)</a:t>
                      </a:r>
                      <a:br>
                        <a:rPr lang="en-US" sz="1300" dirty="0" smtClean="0"/>
                      </a:br>
                      <a:r>
                        <a:rPr lang="en-US" sz="1300" dirty="0" smtClean="0"/>
                        <a:t>d</a:t>
                      </a:r>
                      <a:r>
                        <a:rPr lang="en-US" sz="1300" baseline="0" dirty="0" smtClean="0"/>
                        <a:t> = .34</a:t>
                      </a:r>
                      <a:endParaRPr lang="en-US" sz="1300" dirty="0"/>
                    </a:p>
                  </a:txBody>
                  <a:tcPr marL="64789" marR="64789" marT="32394" marB="323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.006</a:t>
                      </a:r>
                      <a:endParaRPr lang="en-US" sz="1300" dirty="0"/>
                    </a:p>
                  </a:txBody>
                  <a:tcPr marL="64789" marR="64789" marT="32394" marB="3239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920"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chemeClr val="accent2"/>
                          </a:solidFill>
                        </a:rPr>
                        <a:t>Occupational</a:t>
                      </a:r>
                      <a:r>
                        <a:rPr lang="en-US" sz="1300" b="1" baseline="0" dirty="0" smtClean="0">
                          <a:solidFill>
                            <a:schemeClr val="accent2"/>
                          </a:solidFill>
                        </a:rPr>
                        <a:t> Information</a:t>
                      </a:r>
                      <a:endParaRPr lang="en-US" sz="13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64789" marR="64789" marT="32394" marB="323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1.40 (1.065)</a:t>
                      </a:r>
                      <a:endParaRPr lang="en-US" sz="1300" dirty="0"/>
                    </a:p>
                  </a:txBody>
                  <a:tcPr marL="64789" marR="64789" marT="32394" marB="323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1.89 (1.548)</a:t>
                      </a:r>
                      <a:endParaRPr lang="en-US" sz="1300" dirty="0"/>
                    </a:p>
                  </a:txBody>
                  <a:tcPr marL="64789" marR="64789" marT="32394" marB="323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+.491</a:t>
                      </a:r>
                      <a:endParaRPr lang="en-US" sz="1300" dirty="0"/>
                    </a:p>
                  </a:txBody>
                  <a:tcPr marL="64789" marR="64789" marT="32394" marB="323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2.487 (df = 54)</a:t>
                      </a:r>
                      <a:br>
                        <a:rPr lang="en-US" sz="1300" dirty="0" smtClean="0"/>
                      </a:br>
                      <a:r>
                        <a:rPr lang="en-US" sz="1300" dirty="0" smtClean="0"/>
                        <a:t>d =</a:t>
                      </a:r>
                      <a:r>
                        <a:rPr lang="en-US" sz="1300" baseline="0" dirty="0" smtClean="0"/>
                        <a:t> .37</a:t>
                      </a:r>
                      <a:endParaRPr lang="en-US" sz="1300" dirty="0"/>
                    </a:p>
                  </a:txBody>
                  <a:tcPr marL="64789" marR="64789" marT="32394" marB="323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.016</a:t>
                      </a:r>
                      <a:endParaRPr lang="en-US" sz="1300" dirty="0"/>
                    </a:p>
                  </a:txBody>
                  <a:tcPr marL="64789" marR="64789" marT="32394" marB="3239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920"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Barriers</a:t>
                      </a:r>
                      <a:r>
                        <a:rPr lang="en-US" sz="1300" b="1" baseline="0" dirty="0" smtClean="0"/>
                        <a:t> </a:t>
                      </a:r>
                      <a:endParaRPr lang="en-US" sz="1300" b="1" dirty="0"/>
                    </a:p>
                  </a:txBody>
                  <a:tcPr marL="64789" marR="64789" marT="32394" marB="323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2.53 (.959)</a:t>
                      </a:r>
                      <a:endParaRPr lang="en-US" sz="1300" dirty="0"/>
                    </a:p>
                  </a:txBody>
                  <a:tcPr marL="64789" marR="64789" marT="32394" marB="323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2.84 (1.214)</a:t>
                      </a:r>
                      <a:endParaRPr lang="en-US" sz="1300" dirty="0"/>
                    </a:p>
                  </a:txBody>
                  <a:tcPr marL="64789" marR="64789" marT="32394" marB="323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+.309</a:t>
                      </a:r>
                      <a:endParaRPr lang="en-US" sz="1300" dirty="0"/>
                    </a:p>
                  </a:txBody>
                  <a:tcPr marL="64789" marR="64789" marT="32394" marB="323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1.759 (df = 54)</a:t>
                      </a:r>
                      <a:br>
                        <a:rPr lang="en-US" sz="1300" dirty="0" smtClean="0"/>
                      </a:br>
                      <a:r>
                        <a:rPr lang="en-US" sz="1300" dirty="0" smtClean="0"/>
                        <a:t>d = .28</a:t>
                      </a:r>
                      <a:endParaRPr lang="en-US" sz="1300" dirty="0"/>
                    </a:p>
                  </a:txBody>
                  <a:tcPr marL="64789" marR="64789" marT="32394" marB="323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.064</a:t>
                      </a:r>
                      <a:endParaRPr lang="en-US" sz="1300" dirty="0"/>
                    </a:p>
                  </a:txBody>
                  <a:tcPr marL="64789" marR="64789" marT="32394" marB="3239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9569010"/>
              </p:ext>
            </p:extLst>
          </p:nvPr>
        </p:nvGraphicFramePr>
        <p:xfrm>
          <a:off x="844651" y="3246060"/>
          <a:ext cx="7528952" cy="1670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1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1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3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86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17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17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6354"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2016</a:t>
                      </a:r>
                      <a:endParaRPr lang="en-US" sz="1300" b="1" dirty="0"/>
                    </a:p>
                  </a:txBody>
                  <a:tcPr marL="64789" marR="64789" marT="32394" marB="323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Pre</a:t>
                      </a:r>
                      <a:r>
                        <a:rPr lang="en-US" sz="1300" baseline="0" dirty="0" smtClean="0"/>
                        <a:t> M (SD)</a:t>
                      </a:r>
                      <a:endParaRPr lang="en-US" sz="1300" dirty="0"/>
                    </a:p>
                  </a:txBody>
                  <a:tcPr marL="64789" marR="64789" marT="32394" marB="323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Post M (SD)</a:t>
                      </a:r>
                      <a:endParaRPr lang="en-US" sz="1300" dirty="0"/>
                    </a:p>
                  </a:txBody>
                  <a:tcPr marL="64789" marR="64789" marT="32394" marB="323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Difference</a:t>
                      </a:r>
                      <a:endParaRPr lang="en-US" sz="1300" dirty="0"/>
                    </a:p>
                  </a:txBody>
                  <a:tcPr marL="64789" marR="64789" marT="32394" marB="323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t-test</a:t>
                      </a:r>
                      <a:endParaRPr lang="en-US" sz="1300" dirty="0"/>
                    </a:p>
                  </a:txBody>
                  <a:tcPr marL="64789" marR="64789" marT="32394" marB="323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p</a:t>
                      </a:r>
                      <a:endParaRPr lang="en-US" sz="1300" dirty="0"/>
                    </a:p>
                  </a:txBody>
                  <a:tcPr marL="64789" marR="64789" marT="32394" marB="3239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920"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chemeClr val="accent2"/>
                          </a:solidFill>
                        </a:rPr>
                        <a:t>Vocational Identity</a:t>
                      </a:r>
                      <a:endParaRPr lang="en-US" sz="13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64789" marR="64789" marT="32394" marB="323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10.82</a:t>
                      </a:r>
                      <a:r>
                        <a:rPr lang="en-US" sz="1300" baseline="0" dirty="0" smtClean="0"/>
                        <a:t> (3.94)</a:t>
                      </a:r>
                      <a:endParaRPr lang="en-US" sz="1300" dirty="0"/>
                    </a:p>
                  </a:txBody>
                  <a:tcPr marL="64789" marR="64789" marT="32394" marB="323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11.95</a:t>
                      </a:r>
                      <a:r>
                        <a:rPr lang="en-US" sz="1300" baseline="0" dirty="0" smtClean="0"/>
                        <a:t> (4.28)</a:t>
                      </a:r>
                      <a:endParaRPr lang="en-US" sz="1300" dirty="0"/>
                    </a:p>
                  </a:txBody>
                  <a:tcPr marL="64789" marR="64789" marT="32394" marB="323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+1.13</a:t>
                      </a:r>
                      <a:endParaRPr lang="en-US" sz="1300" dirty="0"/>
                    </a:p>
                  </a:txBody>
                  <a:tcPr marL="64789" marR="64789" marT="32394" marB="323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2.05 (df=37), d=.27</a:t>
                      </a:r>
                      <a:endParaRPr lang="en-US" sz="1300" dirty="0"/>
                    </a:p>
                  </a:txBody>
                  <a:tcPr marL="64789" marR="64789" marT="32394" marB="323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.047</a:t>
                      </a:r>
                      <a:endParaRPr lang="en-US" sz="1300" dirty="0"/>
                    </a:p>
                  </a:txBody>
                  <a:tcPr marL="64789" marR="64789" marT="32394" marB="3239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920"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chemeClr val="accent2"/>
                          </a:solidFill>
                        </a:rPr>
                        <a:t>Occupational</a:t>
                      </a:r>
                      <a:r>
                        <a:rPr lang="en-US" sz="1300" b="1" baseline="0" dirty="0" smtClean="0">
                          <a:solidFill>
                            <a:schemeClr val="accent2"/>
                          </a:solidFill>
                        </a:rPr>
                        <a:t> Information</a:t>
                      </a:r>
                      <a:endParaRPr lang="en-US" sz="13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64789" marR="64789" marT="32394" marB="323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1.11</a:t>
                      </a:r>
                      <a:r>
                        <a:rPr lang="en-US" sz="1300" baseline="0" dirty="0" smtClean="0"/>
                        <a:t> (1.23)</a:t>
                      </a:r>
                      <a:endParaRPr lang="en-US" sz="1300" dirty="0"/>
                    </a:p>
                  </a:txBody>
                  <a:tcPr marL="64789" marR="64789" marT="32394" marB="323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1.74</a:t>
                      </a:r>
                      <a:r>
                        <a:rPr lang="en-US" sz="1300" baseline="0" dirty="0" smtClean="0"/>
                        <a:t> (1.25)</a:t>
                      </a:r>
                      <a:endParaRPr lang="en-US" sz="1300" dirty="0"/>
                    </a:p>
                  </a:txBody>
                  <a:tcPr marL="64789" marR="64789" marT="32394" marB="323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+.63</a:t>
                      </a:r>
                      <a:endParaRPr lang="en-US" sz="1300" dirty="0"/>
                    </a:p>
                  </a:txBody>
                  <a:tcPr marL="64789" marR="64789" marT="32394" marB="323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2.57 (df=37)</a:t>
                      </a:r>
                      <a:br>
                        <a:rPr lang="en-US" sz="1300" dirty="0" smtClean="0"/>
                      </a:br>
                      <a:r>
                        <a:rPr lang="en-US" sz="1300" dirty="0" smtClean="0"/>
                        <a:t>d=.51</a:t>
                      </a:r>
                      <a:endParaRPr lang="en-US" sz="1300" dirty="0"/>
                    </a:p>
                  </a:txBody>
                  <a:tcPr marL="64789" marR="64789" marT="32394" marB="323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.014</a:t>
                      </a:r>
                      <a:endParaRPr lang="en-US" sz="1300" dirty="0"/>
                    </a:p>
                  </a:txBody>
                  <a:tcPr marL="64789" marR="64789" marT="32394" marB="3239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920"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Barriers</a:t>
                      </a:r>
                      <a:r>
                        <a:rPr lang="en-US" sz="1300" b="1" baseline="0" dirty="0" smtClean="0"/>
                        <a:t> </a:t>
                      </a:r>
                      <a:endParaRPr lang="en-US" sz="1300" b="1" dirty="0"/>
                    </a:p>
                  </a:txBody>
                  <a:tcPr marL="64789" marR="64789" marT="32394" marB="323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2.97</a:t>
                      </a:r>
                      <a:r>
                        <a:rPr lang="en-US" sz="1300" baseline="0" dirty="0" smtClean="0"/>
                        <a:t> (.854)</a:t>
                      </a:r>
                      <a:endParaRPr lang="en-US" sz="1300" dirty="0"/>
                    </a:p>
                  </a:txBody>
                  <a:tcPr marL="64789" marR="64789" marT="32394" marB="323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2.82</a:t>
                      </a:r>
                      <a:r>
                        <a:rPr lang="en-US" sz="1300" baseline="0" dirty="0" smtClean="0"/>
                        <a:t>  (1.14)</a:t>
                      </a:r>
                      <a:endParaRPr lang="en-US" sz="1300" dirty="0"/>
                    </a:p>
                  </a:txBody>
                  <a:tcPr marL="64789" marR="64789" marT="32394" marB="323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-.15</a:t>
                      </a:r>
                      <a:endParaRPr lang="en-US" sz="1300" dirty="0"/>
                    </a:p>
                  </a:txBody>
                  <a:tcPr marL="64789" marR="64789" marT="32394" marB="323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.845 (df=37)</a:t>
                      </a:r>
                    </a:p>
                    <a:p>
                      <a:pPr algn="ctr"/>
                      <a:r>
                        <a:rPr lang="en-US" sz="1300" dirty="0" smtClean="0"/>
                        <a:t>d=.15</a:t>
                      </a:r>
                      <a:endParaRPr lang="en-US" sz="1300" dirty="0"/>
                    </a:p>
                  </a:txBody>
                  <a:tcPr marL="64789" marR="64789" marT="32394" marB="323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.403</a:t>
                      </a:r>
                      <a:endParaRPr lang="en-US" sz="1300" dirty="0"/>
                    </a:p>
                  </a:txBody>
                  <a:tcPr marL="64789" marR="64789" marT="32394" marB="3239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991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College </a:t>
            </a:r>
            <a:r>
              <a:rPr lang="en-US" sz="2400" dirty="0" smtClean="0"/>
              <a:t>Prep &amp; Transition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0124" y="1243704"/>
            <a:ext cx="4409253" cy="2801497"/>
          </a:xfrm>
        </p:spPr>
        <p:txBody>
          <a:bodyPr>
            <a:noAutofit/>
          </a:bodyPr>
          <a:lstStyle/>
          <a:p>
            <a:pPr marL="0" indent="0">
              <a:lnSpc>
                <a:spcPts val="1700"/>
              </a:lnSpc>
              <a:spcAft>
                <a:spcPts val="300"/>
              </a:spcAft>
              <a:buNone/>
            </a:pPr>
            <a:r>
              <a:rPr lang="en-US" sz="1400" dirty="0" smtClean="0"/>
              <a:t>Estrada Hamby (2014) 8 year longitudinal study</a:t>
            </a:r>
          </a:p>
          <a:p>
            <a:pPr>
              <a:lnSpc>
                <a:spcPts val="17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400" dirty="0" smtClean="0"/>
              <a:t>quantitative &amp; qualitative</a:t>
            </a:r>
          </a:p>
          <a:p>
            <a:pPr>
              <a:lnSpc>
                <a:spcPts val="17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400" dirty="0" smtClean="0"/>
              <a:t>13 HS students first-gen @ 150%</a:t>
            </a:r>
            <a:br>
              <a:rPr lang="en-US" sz="1400" dirty="0" smtClean="0"/>
            </a:br>
            <a:r>
              <a:rPr lang="en-US" sz="1400" dirty="0" smtClean="0"/>
              <a:t>poverty level in 9 to 12 grades</a:t>
            </a:r>
          </a:p>
          <a:p>
            <a:pPr>
              <a:lnSpc>
                <a:spcPts val="17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400" dirty="0" smtClean="0"/>
              <a:t>treatment 6 sessions with 80 hour internship</a:t>
            </a:r>
          </a:p>
          <a:p>
            <a:pPr>
              <a:lnSpc>
                <a:spcPts val="17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400" dirty="0" smtClean="0"/>
              <a:t>measured pre/post, 2 - 3 years, and 6 - 7 years</a:t>
            </a:r>
            <a:endParaRPr lang="en-US" sz="1400" dirty="0"/>
          </a:p>
          <a:p>
            <a:pPr lvl="1">
              <a:lnSpc>
                <a:spcPts val="17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400" dirty="0" smtClean="0"/>
              <a:t>vocational identity</a:t>
            </a:r>
          </a:p>
          <a:p>
            <a:pPr lvl="1">
              <a:lnSpc>
                <a:spcPts val="17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400" dirty="0" smtClean="0"/>
              <a:t>Holland themes</a:t>
            </a:r>
          </a:p>
          <a:p>
            <a:pPr lvl="1">
              <a:lnSpc>
                <a:spcPts val="17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400" dirty="0" smtClean="0"/>
              <a:t>perceived impact of career exploration</a:t>
            </a:r>
          </a:p>
          <a:p>
            <a:pPr lvl="1">
              <a:lnSpc>
                <a:spcPts val="17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400" dirty="0" smtClean="0"/>
              <a:t>interaction of VI, Holland type, &amp; life events</a:t>
            </a:r>
          </a:p>
          <a:p>
            <a:pPr>
              <a:lnSpc>
                <a:spcPts val="17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400" dirty="0" smtClean="0"/>
              <a:t>by end, 7 graduated and 3 w/d &amp; re-enrolled</a:t>
            </a:r>
            <a:br>
              <a:rPr lang="en-US" sz="1400" dirty="0" smtClean="0"/>
            </a:b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195331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Discussion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THREE </a:t>
            </a:r>
            <a:r>
              <a:rPr lang="en-US" dirty="0" smtClean="0"/>
              <a:t>OCCASIONS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18824" y="1629404"/>
            <a:ext cx="6825176" cy="281063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What pre-admission career development efforts</a:t>
            </a:r>
            <a:br>
              <a:rPr lang="en-US" dirty="0" smtClean="0"/>
            </a:br>
            <a:r>
              <a:rPr lang="en-US" dirty="0" smtClean="0"/>
              <a:t>are being made on your campus?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How do you partner with other offices, for example:</a:t>
            </a:r>
          </a:p>
          <a:p>
            <a:pPr marL="685800" lvl="1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admissions?</a:t>
            </a:r>
            <a:endParaRPr lang="en-US" dirty="0" smtClean="0"/>
          </a:p>
          <a:p>
            <a:pPr marL="685800" lvl="1">
              <a:lnSpc>
                <a:spcPct val="11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summer bridge or other transition programs?</a:t>
            </a:r>
          </a:p>
          <a:p>
            <a:r>
              <a:rPr lang="en-US" dirty="0" smtClean="0"/>
              <a:t>What outputs are you measuring?</a:t>
            </a:r>
          </a:p>
          <a:p>
            <a:r>
              <a:rPr lang="en-US" dirty="0" smtClean="0"/>
              <a:t>What outcomes are you measuring?</a:t>
            </a:r>
          </a:p>
        </p:txBody>
      </p:sp>
    </p:spTree>
    <p:extLst>
      <p:ext uri="{BB962C8B-B14F-4D97-AF65-F5344CB8AC3E}">
        <p14:creationId xmlns:p14="http://schemas.microsoft.com/office/powerpoint/2010/main" val="344497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Three Occasions for Intervention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THREE </a:t>
            </a:r>
            <a:r>
              <a:rPr lang="en-US" dirty="0" smtClean="0"/>
              <a:t>OCCASIONS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5972823"/>
              </p:ext>
            </p:extLst>
          </p:nvPr>
        </p:nvGraphicFramePr>
        <p:xfrm>
          <a:off x="519113" y="1628775"/>
          <a:ext cx="8015287" cy="2811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96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Credit Bearing Career Course</a:t>
            </a:r>
            <a:endParaRPr lang="en-US" sz="2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5302" y="1311058"/>
            <a:ext cx="4560579" cy="27923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32% of respondents offered for-credit career course </a:t>
            </a:r>
            <a:r>
              <a:rPr lang="en-US" sz="1400" dirty="0" smtClean="0"/>
              <a:t>(NACE, 2010)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55% for schools of +20K students,</a:t>
            </a:r>
            <a:br>
              <a:rPr lang="en-US" dirty="0" smtClean="0"/>
            </a:br>
            <a:r>
              <a:rPr lang="en-US" dirty="0" smtClean="0"/>
              <a:t>rarer for less than 10K </a:t>
            </a:r>
            <a:r>
              <a:rPr lang="en-US" sz="1400" dirty="0"/>
              <a:t>(NACE, 2010)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633844" y="4873897"/>
            <a:ext cx="15664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© 2017, Kendall Hunt.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25366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Effective Career Courses </a:t>
            </a:r>
            <a:r>
              <a:rPr lang="en-US" sz="2000" b="0" dirty="0" smtClean="0"/>
              <a:t>(Reardon, 2015, p. 338)</a:t>
            </a:r>
            <a:endParaRPr lang="en-US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THREE </a:t>
            </a:r>
            <a:r>
              <a:rPr lang="en-US" dirty="0" smtClean="0"/>
              <a:t>OCCASIONS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200" dirty="0" smtClean="0"/>
              <a:t>Structured approaches </a:t>
            </a:r>
            <a:r>
              <a:rPr lang="en-US" sz="1900" dirty="0" smtClean="0"/>
              <a:t>(Smith, 1981)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200" dirty="0" smtClean="0"/>
              <a:t>Individual career exploration as the focus </a:t>
            </a:r>
            <a:r>
              <a:rPr lang="en-US" sz="1900" dirty="0" smtClean="0"/>
              <a:t>(Bluestein, 1989)</a:t>
            </a:r>
            <a:endParaRPr lang="en-US" sz="2200" dirty="0" smtClean="0"/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200" dirty="0" smtClean="0"/>
              <a:t>Five components </a:t>
            </a:r>
            <a:r>
              <a:rPr lang="en-US" sz="1900" dirty="0" smtClean="0"/>
              <a:t>(Brown &amp; Ryan </a:t>
            </a:r>
            <a:r>
              <a:rPr lang="en-US" sz="1900" dirty="0" smtClean="0"/>
              <a:t>Krane</a:t>
            </a:r>
            <a:r>
              <a:rPr lang="en-US" sz="1900" dirty="0" smtClean="0"/>
              <a:t>, 2000</a:t>
            </a:r>
            <a:r>
              <a:rPr lang="en-US" sz="1900" dirty="0" smtClean="0"/>
              <a:t>)</a:t>
            </a:r>
            <a:endParaRPr lang="en-US" sz="2200" dirty="0" smtClean="0"/>
          </a:p>
          <a:p>
            <a:pPr marL="914400" lvl="1" indent="-457200">
              <a:lnSpc>
                <a:spcPct val="120000"/>
              </a:lnSpc>
              <a:spcAft>
                <a:spcPts val="600"/>
              </a:spcAft>
              <a:buAutoNum type="arabicParenR"/>
            </a:pPr>
            <a:r>
              <a:rPr lang="en-US" sz="1900" dirty="0" smtClean="0"/>
              <a:t>clarify career and life goals in writing</a:t>
            </a:r>
          </a:p>
          <a:p>
            <a:pPr marL="914400" lvl="1" indent="-457200">
              <a:lnSpc>
                <a:spcPct val="120000"/>
              </a:lnSpc>
              <a:spcAft>
                <a:spcPts val="600"/>
              </a:spcAft>
              <a:buAutoNum type="arabicParenR"/>
            </a:pPr>
            <a:r>
              <a:rPr lang="en-US" sz="1900" dirty="0" smtClean="0"/>
              <a:t>provide individualized feedback (e.g., test results)</a:t>
            </a:r>
          </a:p>
          <a:p>
            <a:pPr marL="914400" lvl="1" indent="-457200">
              <a:lnSpc>
                <a:spcPct val="120000"/>
              </a:lnSpc>
              <a:spcAft>
                <a:spcPts val="600"/>
              </a:spcAft>
              <a:buAutoNum type="arabicParenR"/>
            </a:pPr>
            <a:r>
              <a:rPr lang="en-US" sz="1900" dirty="0" smtClean="0"/>
              <a:t>provide current information on risks and rewards of options</a:t>
            </a:r>
          </a:p>
          <a:p>
            <a:pPr marL="914400" lvl="1" indent="-457200">
              <a:lnSpc>
                <a:spcPct val="120000"/>
              </a:lnSpc>
              <a:spcAft>
                <a:spcPts val="600"/>
              </a:spcAft>
              <a:buAutoNum type="arabicParenR"/>
            </a:pPr>
            <a:r>
              <a:rPr lang="en-US" sz="1900" dirty="0" smtClean="0"/>
              <a:t>include models / mentors who demonstrate effective career behaviors;</a:t>
            </a:r>
          </a:p>
          <a:p>
            <a:pPr marL="914400" lvl="1" indent="-457200">
              <a:lnSpc>
                <a:spcPct val="120000"/>
              </a:lnSpc>
              <a:spcAft>
                <a:spcPts val="600"/>
              </a:spcAft>
              <a:buAutoNum type="arabicParenR"/>
            </a:pPr>
            <a:r>
              <a:rPr lang="en-US" sz="1900" dirty="0" smtClean="0"/>
              <a:t>develop support networks for pursuit of career aspirations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92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087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Effects of Career Courses </a:t>
            </a:r>
            <a:r>
              <a:rPr lang="en-US" dirty="0" smtClean="0"/>
              <a:t>on</a:t>
            </a:r>
            <a:br>
              <a:rPr lang="en-US" dirty="0" smtClean="0"/>
            </a:br>
            <a:r>
              <a:rPr lang="en-US" dirty="0" smtClean="0"/>
              <a:t>Outputs </a:t>
            </a:r>
            <a:r>
              <a:rPr lang="en-US" dirty="0" smtClean="0"/>
              <a:t>&amp; Outcomes </a:t>
            </a:r>
            <a:r>
              <a:rPr lang="en-US" sz="2200" b="0" dirty="0" smtClean="0"/>
              <a:t>(Reardon, 2011)</a:t>
            </a:r>
            <a:endParaRPr lang="en-US" sz="2200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THREE </a:t>
            </a:r>
            <a:r>
              <a:rPr lang="en-US" dirty="0" smtClean="0"/>
              <a:t>OCCASIONS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dirty="0" smtClean="0"/>
              <a:t>Literature review of 82 studies 1976 to 2011</a:t>
            </a:r>
            <a:br>
              <a:rPr lang="en-US" dirty="0" smtClean="0"/>
            </a:br>
            <a:r>
              <a:rPr lang="en-US" dirty="0" smtClean="0"/>
              <a:t>(68% used control or comparison groups)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61 on </a:t>
            </a:r>
            <a:r>
              <a:rPr lang="en-US" i="1" dirty="0" smtClean="0"/>
              <a:t>outputs*</a:t>
            </a:r>
            <a:endParaRPr lang="en-US" dirty="0" smtClean="0"/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 smtClean="0"/>
              <a:t>55 </a:t>
            </a:r>
            <a:r>
              <a:rPr lang="en-US" dirty="0"/>
              <a:t>(90%) </a:t>
            </a:r>
            <a:r>
              <a:rPr lang="en-US" dirty="0" smtClean="0"/>
              <a:t>positive gains 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 smtClean="0"/>
              <a:t>6 (10%) no gains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21 on </a:t>
            </a:r>
            <a:r>
              <a:rPr lang="en-US" i="1" dirty="0" smtClean="0"/>
              <a:t>outcomes*</a:t>
            </a:r>
            <a:endParaRPr lang="en-US" dirty="0" smtClean="0"/>
          </a:p>
          <a:p>
            <a:pPr lvl="1">
              <a:spcAft>
                <a:spcPts val="600"/>
              </a:spcAft>
            </a:pPr>
            <a:r>
              <a:rPr lang="en-US" dirty="0" smtClean="0"/>
              <a:t>19 (91%) positive gains 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2 (9%) reporting no changes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en-US" dirty="0" smtClean="0"/>
              <a:t>* 6 measured both outputs &amp; outcomes</a:t>
            </a:r>
          </a:p>
        </p:txBody>
      </p:sp>
    </p:spTree>
    <p:extLst>
      <p:ext uri="{BB962C8B-B14F-4D97-AF65-F5344CB8AC3E}">
        <p14:creationId xmlns:p14="http://schemas.microsoft.com/office/powerpoint/2010/main" val="107770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Career Course Impact on Graduation</a:t>
            </a:r>
            <a:br>
              <a:rPr lang="en-US" dirty="0" smtClean="0"/>
            </a:br>
            <a:r>
              <a:rPr lang="en-US" sz="2000" b="0" dirty="0" smtClean="0"/>
              <a:t>(Reardon, et al., 2015)</a:t>
            </a:r>
            <a:endParaRPr lang="en-US" sz="2000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THREE </a:t>
            </a:r>
            <a:r>
              <a:rPr lang="en-US" dirty="0" smtClean="0"/>
              <a:t>OCCASIONS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dirty="0" smtClean="0"/>
              <a:t>Procedure</a:t>
            </a:r>
          </a:p>
          <a:p>
            <a:pPr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Used archival data from 1091 UG students between 1994 &amp; 2002</a:t>
            </a:r>
          </a:p>
          <a:p>
            <a:pPr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Stratified random sample according to year of matriculation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 smtClean="0"/>
              <a:t>550 completing 3 </a:t>
            </a:r>
            <a:r>
              <a:rPr lang="en-US" dirty="0" smtClean="0"/>
              <a:t>cr</a:t>
            </a:r>
            <a:r>
              <a:rPr lang="en-US" dirty="0" smtClean="0"/>
              <a:t> </a:t>
            </a:r>
            <a:r>
              <a:rPr lang="en-US" dirty="0" smtClean="0"/>
              <a:t>hr</a:t>
            </a:r>
            <a:r>
              <a:rPr lang="en-US" dirty="0" smtClean="0"/>
              <a:t> career course </a:t>
            </a:r>
            <a:r>
              <a:rPr lang="en-US" dirty="0" smtClean="0"/>
              <a:t>vs.</a:t>
            </a:r>
            <a:br>
              <a:rPr lang="en-US" dirty="0" smtClean="0"/>
            </a:br>
            <a:r>
              <a:rPr lang="en-US" dirty="0" smtClean="0"/>
              <a:t>541 </a:t>
            </a:r>
            <a:r>
              <a:rPr lang="en-US" dirty="0" smtClean="0"/>
              <a:t>students not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 smtClean="0"/>
              <a:t>Excluded enrolled not </a:t>
            </a:r>
            <a:r>
              <a:rPr lang="en-US" dirty="0" smtClean="0"/>
              <a:t>graduated</a:t>
            </a:r>
            <a:br>
              <a:rPr lang="en-US" dirty="0" smtClean="0"/>
            </a:br>
            <a:r>
              <a:rPr lang="en-US" dirty="0" smtClean="0"/>
              <a:t>&amp; </a:t>
            </a:r>
            <a:r>
              <a:rPr lang="en-US" dirty="0" smtClean="0"/>
              <a:t>C+ or below in course (~10% enrolled)</a:t>
            </a:r>
          </a:p>
        </p:txBody>
      </p:sp>
    </p:spTree>
    <p:extLst>
      <p:ext uri="{BB962C8B-B14F-4D97-AF65-F5344CB8AC3E}">
        <p14:creationId xmlns:p14="http://schemas.microsoft.com/office/powerpoint/2010/main" val="303317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Career Course Impact on Graduation</a:t>
            </a:r>
            <a:br>
              <a:rPr lang="en-US" dirty="0" smtClean="0"/>
            </a:br>
            <a:r>
              <a:rPr lang="en-US" sz="2000" b="0" dirty="0" smtClean="0"/>
              <a:t>(Reardon, et al., 2015)</a:t>
            </a:r>
            <a:endParaRPr lang="en-US" sz="2000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THREE </a:t>
            </a:r>
            <a:r>
              <a:rPr lang="en-US" dirty="0" smtClean="0"/>
              <a:t>OCCASIONS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200987" y="4249108"/>
            <a:ext cx="2966400" cy="400995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el-GR" sz="1400" i="1" dirty="0" smtClean="0"/>
              <a:t>χ</a:t>
            </a:r>
            <a:r>
              <a:rPr lang="en-US" sz="1400" baseline="30000" dirty="0" smtClean="0"/>
              <a:t>2</a:t>
            </a:r>
            <a:r>
              <a:rPr lang="en-US" sz="1400" dirty="0" smtClean="0"/>
              <a:t> = 15.47, </a:t>
            </a:r>
            <a:r>
              <a:rPr lang="en-US" sz="1400" i="1" dirty="0" smtClean="0"/>
              <a:t>df</a:t>
            </a:r>
            <a:r>
              <a:rPr lang="en-US" sz="1400" dirty="0" smtClean="0"/>
              <a:t> = 1, </a:t>
            </a:r>
            <a:r>
              <a:rPr lang="en-US" sz="1400" i="1" dirty="0" smtClean="0"/>
              <a:t>p</a:t>
            </a:r>
            <a:r>
              <a:rPr lang="en-US" sz="1400" dirty="0" smtClean="0"/>
              <a:t> &lt; .001</a:t>
            </a: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3075852666"/>
              </p:ext>
            </p:extLst>
          </p:nvPr>
        </p:nvGraphicFramePr>
        <p:xfrm>
          <a:off x="820964" y="1814400"/>
          <a:ext cx="3146423" cy="2835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4252611604"/>
              </p:ext>
            </p:extLst>
          </p:nvPr>
        </p:nvGraphicFramePr>
        <p:xfrm>
          <a:off x="4532022" y="1458135"/>
          <a:ext cx="4185600" cy="279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3429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Career Course Impact on Graduation</a:t>
            </a:r>
            <a:br>
              <a:rPr lang="en-US" dirty="0" smtClean="0"/>
            </a:br>
            <a:r>
              <a:rPr lang="en-US" sz="2200" b="0" dirty="0" smtClean="0"/>
              <a:t>(Reardon, et al., 2015)</a:t>
            </a:r>
            <a:endParaRPr lang="en-US" sz="2200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THREE </a:t>
            </a:r>
            <a:r>
              <a:rPr lang="en-US" dirty="0" smtClean="0"/>
              <a:t>OCCASIONS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b="1" dirty="0" smtClean="0"/>
              <a:t>Input characteristics </a:t>
            </a:r>
            <a:r>
              <a:rPr lang="en-US" dirty="0" smtClean="0"/>
              <a:t>(upon admission)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 smtClean="0"/>
              <a:t>academic aptitude (SAT-V &amp; SAT-M)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 smtClean="0"/>
              <a:t>high school academic performance (GPA)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/>
              <a:t>Process characteristics</a:t>
            </a:r>
            <a:r>
              <a:rPr lang="en-US" dirty="0" smtClean="0"/>
              <a:t> (acquired during education)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 smtClean="0"/>
              <a:t>career course (Y / N)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 smtClean="0"/>
              <a:t>academic performance (cum GPA at graduation)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 smtClean="0"/>
              <a:t># of major changes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 smtClean="0"/>
              <a:t># of course withdrawals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 smtClean="0"/>
              <a:t>gender (for possible gender effect)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58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Career Course Impact on Graduation</a:t>
            </a:r>
            <a:br>
              <a:rPr lang="en-US" dirty="0" smtClean="0"/>
            </a:br>
            <a:r>
              <a:rPr lang="en-US" sz="2200" b="0" dirty="0" smtClean="0"/>
              <a:t>(Reardon, et al., 2015)</a:t>
            </a:r>
            <a:endParaRPr lang="en-US" sz="2200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THREE </a:t>
            </a:r>
            <a:r>
              <a:rPr lang="en-US" dirty="0" smtClean="0"/>
              <a:t>OCCASIONS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298326"/>
              </p:ext>
            </p:extLst>
          </p:nvPr>
        </p:nvGraphicFramePr>
        <p:xfrm>
          <a:off x="1951200" y="1600187"/>
          <a:ext cx="4996800" cy="2787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1551">
                  <a:extLst>
                    <a:ext uri="{9D8B030D-6E8A-4147-A177-3AD203B41FA5}">
                      <a16:colId xmlns:a16="http://schemas.microsoft.com/office/drawing/2014/main" val="225027012"/>
                    </a:ext>
                  </a:extLst>
                </a:gridCol>
                <a:gridCol w="2515249">
                  <a:extLst>
                    <a:ext uri="{9D8B030D-6E8A-4147-A177-3AD203B41FA5}">
                      <a16:colId xmlns:a16="http://schemas.microsoft.com/office/drawing/2014/main" val="766944483"/>
                    </a:ext>
                  </a:extLst>
                </a:gridCol>
              </a:tblGrid>
              <a:tr h="24007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300" baseline="0" dirty="0" smtClean="0"/>
                        <a:t>Regressions of Input vs. Process Models</a:t>
                      </a:r>
                      <a:endParaRPr lang="en-US" sz="1300" dirty="0"/>
                    </a:p>
                  </a:txBody>
                  <a:tcPr marL="65924" marR="65924" marT="32963" marB="32963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170883"/>
                  </a:ext>
                </a:extLst>
              </a:tr>
              <a:tr h="240076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Input Model</a:t>
                      </a:r>
                      <a:endParaRPr lang="en-US" sz="1300" dirty="0"/>
                    </a:p>
                  </a:txBody>
                  <a:tcPr marL="65924" marR="65924" marT="32963" marB="329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Process Model</a:t>
                      </a:r>
                      <a:endParaRPr lang="en-US" sz="1300" dirty="0"/>
                    </a:p>
                  </a:txBody>
                  <a:tcPr marL="65924" marR="65924" marT="32963" marB="32963"/>
                </a:tc>
                <a:extLst>
                  <a:ext uri="{0D108BD9-81ED-4DB2-BD59-A6C34878D82A}">
                    <a16:rowId xmlns:a16="http://schemas.microsoft.com/office/drawing/2014/main" val="2899156253"/>
                  </a:ext>
                </a:extLst>
              </a:tr>
              <a:tr h="240076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SAT-V</a:t>
                      </a:r>
                      <a:endParaRPr lang="en-US" sz="13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65924" marR="65924" marT="32963" marB="32963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# of withdrawals</a:t>
                      </a:r>
                    </a:p>
                  </a:txBody>
                  <a:tcPr marL="65924" marR="65924" marT="32963" marB="32963"/>
                </a:tc>
                <a:extLst>
                  <a:ext uri="{0D108BD9-81ED-4DB2-BD59-A6C34878D82A}">
                    <a16:rowId xmlns:a16="http://schemas.microsoft.com/office/drawing/2014/main" val="3691282644"/>
                  </a:ext>
                </a:extLst>
              </a:tr>
              <a:tr h="24007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High School GPA</a:t>
                      </a:r>
                    </a:p>
                  </a:txBody>
                  <a:tcPr marL="65924" marR="65924" marT="32963" marB="32963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# of major </a:t>
                      </a:r>
                      <a:r>
                        <a:rPr lang="en-US" sz="13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changes (+)</a:t>
                      </a:r>
                      <a:endParaRPr lang="en-US" sz="1300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65924" marR="65924" marT="32963" marB="32963"/>
                </a:tc>
                <a:extLst>
                  <a:ext uri="{0D108BD9-81ED-4DB2-BD59-A6C34878D82A}">
                    <a16:rowId xmlns:a16="http://schemas.microsoft.com/office/drawing/2014/main" val="1299655819"/>
                  </a:ext>
                </a:extLst>
              </a:tr>
              <a:tr h="25646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SAT-M</a:t>
                      </a:r>
                    </a:p>
                  </a:txBody>
                  <a:tcPr marL="65924" marR="65924" marT="32963" marB="32963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College GPA</a:t>
                      </a:r>
                    </a:p>
                  </a:txBody>
                  <a:tcPr marL="65924" marR="65924" marT="32963" marB="32963"/>
                </a:tc>
                <a:extLst>
                  <a:ext uri="{0D108BD9-81ED-4DB2-BD59-A6C34878D82A}">
                    <a16:rowId xmlns:a16="http://schemas.microsoft.com/office/drawing/2014/main" val="3858712935"/>
                  </a:ext>
                </a:extLst>
              </a:tr>
              <a:tr h="25646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65924" marR="65924" marT="32963" marB="32963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Career course</a:t>
                      </a:r>
                      <a:r>
                        <a:rPr lang="en-US" sz="13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Y / N</a:t>
                      </a:r>
                      <a:endParaRPr lang="en-US" sz="1300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65924" marR="65924" marT="32963" marB="32963"/>
                </a:tc>
                <a:extLst>
                  <a:ext uri="{0D108BD9-81ED-4DB2-BD59-A6C34878D82A}">
                    <a16:rowId xmlns:a16="http://schemas.microsoft.com/office/drawing/2014/main" val="1712866481"/>
                  </a:ext>
                </a:extLst>
              </a:tr>
              <a:tr h="25646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65924" marR="65924" marT="32963" marB="32963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Gender</a:t>
                      </a:r>
                      <a:endParaRPr lang="en-US" sz="13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65924" marR="65924" marT="32963" marB="32963"/>
                </a:tc>
                <a:extLst>
                  <a:ext uri="{0D108BD9-81ED-4DB2-BD59-A6C34878D82A}">
                    <a16:rowId xmlns:a16="http://schemas.microsoft.com/office/drawing/2014/main" val="2027718548"/>
                  </a:ext>
                </a:extLst>
              </a:tr>
              <a:tr h="592205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Predicted</a:t>
                      </a:r>
                      <a:r>
                        <a:rPr lang="en-US" sz="1300" baseline="0" dirty="0" smtClean="0"/>
                        <a:t> </a:t>
                      </a:r>
                      <a:r>
                        <a:rPr lang="en-US" sz="1300" dirty="0" smtClean="0"/>
                        <a:t>3% of variation</a:t>
                      </a:r>
                      <a:br>
                        <a:rPr lang="en-US" sz="1300" dirty="0" smtClean="0"/>
                      </a:br>
                      <a:r>
                        <a:rPr lang="en-US" sz="1300" dirty="0" smtClean="0"/>
                        <a:t>in retention</a:t>
                      </a:r>
                      <a:endParaRPr lang="en-US" sz="1300" dirty="0"/>
                    </a:p>
                  </a:txBody>
                  <a:tcPr marL="65924" marR="65924" marT="32963" marB="32963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Accurately predicted 58.4%</a:t>
                      </a:r>
                      <a:r>
                        <a:rPr lang="en-US" sz="1300" baseline="0" dirty="0" smtClean="0"/>
                        <a:t> of dropouts and 95.4% of graduates.</a:t>
                      </a:r>
                      <a:endParaRPr lang="en-US" sz="1300" dirty="0"/>
                    </a:p>
                  </a:txBody>
                  <a:tcPr marL="65924" marR="65924" marT="32963" marB="32963"/>
                </a:tc>
                <a:extLst>
                  <a:ext uri="{0D108BD9-81ED-4DB2-BD59-A6C34878D82A}">
                    <a16:rowId xmlns:a16="http://schemas.microsoft.com/office/drawing/2014/main" val="2554916504"/>
                  </a:ext>
                </a:extLst>
              </a:tr>
              <a:tr h="25037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i="1" dirty="0" smtClean="0"/>
                        <a:t>χ</a:t>
                      </a:r>
                      <a:r>
                        <a:rPr lang="en-US" sz="1400" baseline="30000" dirty="0" smtClean="0"/>
                        <a:t>2</a:t>
                      </a:r>
                      <a:r>
                        <a:rPr lang="en-US" sz="1400" dirty="0" smtClean="0"/>
                        <a:t> = 21.7, </a:t>
                      </a:r>
                      <a:r>
                        <a:rPr lang="en-US" sz="1400" i="1" dirty="0" smtClean="0"/>
                        <a:t>df</a:t>
                      </a:r>
                      <a:r>
                        <a:rPr lang="en-US" sz="1400" dirty="0" smtClean="0"/>
                        <a:t> = 3, </a:t>
                      </a:r>
                      <a:r>
                        <a:rPr lang="en-US" sz="1400" i="1" dirty="0" smtClean="0"/>
                        <a:t>p</a:t>
                      </a:r>
                      <a:r>
                        <a:rPr lang="en-US" sz="1400" dirty="0" smtClean="0"/>
                        <a:t> &lt; .001</a:t>
                      </a:r>
                    </a:p>
                  </a:txBody>
                  <a:tcPr marL="65924" marR="65924" marT="32963" marB="32963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i="1" dirty="0" smtClean="0"/>
                        <a:t>χ</a:t>
                      </a:r>
                      <a:r>
                        <a:rPr lang="en-US" sz="1400" baseline="30000" dirty="0" smtClean="0"/>
                        <a:t>2</a:t>
                      </a:r>
                      <a:r>
                        <a:rPr lang="en-US" sz="1400" dirty="0" smtClean="0"/>
                        <a:t> = 507.166, </a:t>
                      </a:r>
                      <a:r>
                        <a:rPr lang="en-US" sz="1400" i="1" dirty="0" smtClean="0"/>
                        <a:t>df</a:t>
                      </a:r>
                      <a:r>
                        <a:rPr lang="en-US" sz="1400" dirty="0" smtClean="0"/>
                        <a:t> = 5, </a:t>
                      </a:r>
                      <a:r>
                        <a:rPr lang="en-US" sz="1400" i="1" dirty="0" smtClean="0"/>
                        <a:t>p</a:t>
                      </a:r>
                      <a:r>
                        <a:rPr lang="en-US" sz="1400" dirty="0" smtClean="0"/>
                        <a:t> &lt; .001</a:t>
                      </a:r>
                    </a:p>
                  </a:txBody>
                  <a:tcPr marL="65924" marR="65924" marT="32963" marB="32963" anchor="ctr"/>
                </a:tc>
                <a:extLst>
                  <a:ext uri="{0D108BD9-81ED-4DB2-BD59-A6C34878D82A}">
                    <a16:rowId xmlns:a16="http://schemas.microsoft.com/office/drawing/2014/main" val="4069022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94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Career Course Impact on Graduation</a:t>
            </a:r>
            <a:br>
              <a:rPr lang="en-US" dirty="0"/>
            </a:br>
            <a:r>
              <a:rPr lang="en-US" sz="2200" b="0" dirty="0"/>
              <a:t>(Reardon, et al., 2015)</a:t>
            </a:r>
            <a:endParaRPr lang="en-US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THREE </a:t>
            </a:r>
            <a:r>
              <a:rPr lang="en-US" dirty="0" smtClean="0"/>
              <a:t>OCCASIONS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Recommendations</a:t>
            </a:r>
          </a:p>
          <a:p>
            <a:r>
              <a:rPr lang="en-US" dirty="0" smtClean="0"/>
              <a:t>Offering withdrawal counseling</a:t>
            </a:r>
          </a:p>
          <a:p>
            <a:r>
              <a:rPr lang="en-US" dirty="0" smtClean="0"/>
              <a:t>More general, less major specific career courses</a:t>
            </a:r>
          </a:p>
          <a:p>
            <a:r>
              <a:rPr lang="en-US" dirty="0" smtClean="0"/>
              <a:t>Closely monitor grades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51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Discussion 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THREE </a:t>
            </a:r>
            <a:r>
              <a:rPr lang="en-US" dirty="0" smtClean="0"/>
              <a:t>OCCASIONS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Does your unit offer career courses?</a:t>
            </a:r>
          </a:p>
          <a:p>
            <a:r>
              <a:rPr lang="en-US" dirty="0" smtClean="0"/>
              <a:t>How is </a:t>
            </a:r>
            <a:r>
              <a:rPr lang="en-US" dirty="0" smtClean="0"/>
              <a:t>it </a:t>
            </a:r>
            <a:r>
              <a:rPr lang="en-US" dirty="0" smtClean="0"/>
              <a:t>structured and delivered</a:t>
            </a:r>
            <a:r>
              <a:rPr lang="en-US" dirty="0" smtClean="0"/>
              <a:t>?</a:t>
            </a:r>
          </a:p>
          <a:p>
            <a:r>
              <a:rPr lang="en-US" dirty="0" smtClean="0"/>
              <a:t>Is individual career exploration the focus?</a:t>
            </a:r>
          </a:p>
          <a:p>
            <a:r>
              <a:rPr lang="en-US" dirty="0" smtClean="0"/>
              <a:t>Does it contain the Brown &amp; Ryan </a:t>
            </a:r>
            <a:r>
              <a:rPr lang="en-US" dirty="0" smtClean="0"/>
              <a:t>Krane’s</a:t>
            </a:r>
            <a:r>
              <a:rPr lang="en-US" dirty="0" smtClean="0"/>
              <a:t> five components?</a:t>
            </a:r>
          </a:p>
          <a:p>
            <a:r>
              <a:rPr lang="en-US" dirty="0" smtClean="0"/>
              <a:t>What outputs are measured?</a:t>
            </a:r>
          </a:p>
          <a:p>
            <a:r>
              <a:rPr lang="en-US" dirty="0" smtClean="0"/>
              <a:t>What outcomes are measured?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80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Three </a:t>
            </a:r>
            <a:r>
              <a:rPr lang="en-US" dirty="0" smtClean="0"/>
              <a:t>Points in Time for </a:t>
            </a:r>
            <a:r>
              <a:rPr lang="en-US" dirty="0" smtClean="0"/>
              <a:t>Intervention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THREE </a:t>
            </a:r>
            <a:r>
              <a:rPr lang="en-US" dirty="0" smtClean="0"/>
              <a:t>OCCASIONS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7206588"/>
              </p:ext>
            </p:extLst>
          </p:nvPr>
        </p:nvGraphicFramePr>
        <p:xfrm>
          <a:off x="519113" y="1628775"/>
          <a:ext cx="8015287" cy="2811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758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Federal </a:t>
            </a:r>
            <a:r>
              <a:rPr lang="en-US" dirty="0" smtClean="0"/>
              <a:t>Workstudy</a:t>
            </a:r>
            <a:r>
              <a:rPr lang="en-US" dirty="0"/>
              <a:t/>
            </a:r>
            <a:br>
              <a:rPr lang="en-US" dirty="0"/>
            </a:br>
            <a:r>
              <a:rPr lang="en-US" sz="2000" b="0" dirty="0" smtClean="0"/>
              <a:t>(CAPSEE, February 2015</a:t>
            </a:r>
            <a:r>
              <a:rPr lang="en-US" sz="2000" b="0" dirty="0"/>
              <a:t>)</a:t>
            </a:r>
            <a:endParaRPr lang="en-US" sz="2700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THREE </a:t>
            </a:r>
            <a:r>
              <a:rPr lang="en-US" dirty="0" smtClean="0"/>
              <a:t>OCCASIONS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18824" y="1629404"/>
            <a:ext cx="7900429" cy="2810633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b="1" dirty="0" smtClean="0"/>
              <a:t>Participants: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3% more </a:t>
            </a:r>
            <a:r>
              <a:rPr lang="en-US" dirty="0" smtClean="0"/>
              <a:t>likely to </a:t>
            </a:r>
            <a:r>
              <a:rPr lang="en-US" dirty="0"/>
              <a:t>complete a </a:t>
            </a:r>
            <a:r>
              <a:rPr lang="en-US" dirty="0" smtClean="0"/>
              <a:t>bachelor’s</a:t>
            </a:r>
            <a:br>
              <a:rPr lang="en-US" dirty="0" smtClean="0"/>
            </a:br>
            <a:r>
              <a:rPr lang="en-US" dirty="0" smtClean="0"/>
              <a:t>degree </a:t>
            </a:r>
            <a:r>
              <a:rPr lang="en-US" dirty="0"/>
              <a:t>within six years 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2% more </a:t>
            </a:r>
            <a:r>
              <a:rPr lang="en-US" dirty="0"/>
              <a:t>likely to be </a:t>
            </a:r>
            <a:r>
              <a:rPr lang="en-US" dirty="0" smtClean="0"/>
              <a:t>employed</a:t>
            </a:r>
            <a:br>
              <a:rPr lang="en-US" dirty="0" smtClean="0"/>
            </a:br>
            <a:r>
              <a:rPr lang="en-US" dirty="0" smtClean="0"/>
              <a:t>six </a:t>
            </a:r>
            <a:r>
              <a:rPr lang="en-US" dirty="0"/>
              <a:t>years after initial </a:t>
            </a:r>
            <a:r>
              <a:rPr lang="en-US" dirty="0" smtClean="0"/>
              <a:t>enrollment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 smtClean="0"/>
              <a:t>positive </a:t>
            </a:r>
            <a:r>
              <a:rPr lang="en-US" dirty="0"/>
              <a:t>impacts </a:t>
            </a:r>
            <a:r>
              <a:rPr lang="en-US" dirty="0" smtClean="0"/>
              <a:t>strongest for</a:t>
            </a:r>
            <a:br>
              <a:rPr lang="en-US" dirty="0" smtClean="0"/>
            </a:br>
            <a:r>
              <a:rPr lang="en-US" dirty="0" smtClean="0"/>
              <a:t>lower-SAT-scoring and </a:t>
            </a:r>
            <a:r>
              <a:rPr lang="en-US" dirty="0"/>
              <a:t>lower </a:t>
            </a:r>
            <a:r>
              <a:rPr lang="en-US" dirty="0" smtClean="0"/>
              <a:t>income</a:t>
            </a:r>
            <a:br>
              <a:rPr lang="en-US" dirty="0" smtClean="0"/>
            </a:br>
            <a:r>
              <a:rPr lang="en-US" sz="1500" dirty="0" smtClean="0"/>
              <a:t>(5</a:t>
            </a:r>
            <a:r>
              <a:rPr lang="en-US" sz="1500" dirty="0" smtClean="0"/>
              <a:t>% </a:t>
            </a:r>
            <a:r>
              <a:rPr lang="en-US" sz="1500" dirty="0"/>
              <a:t>to </a:t>
            </a:r>
            <a:r>
              <a:rPr lang="en-US" sz="1500" dirty="0" smtClean="0"/>
              <a:t>7% more </a:t>
            </a:r>
            <a:r>
              <a:rPr lang="en-US" sz="1500" dirty="0"/>
              <a:t>likely to </a:t>
            </a:r>
            <a:r>
              <a:rPr lang="en-US" sz="1500" dirty="0" smtClean="0"/>
              <a:t>complete bachelor’s</a:t>
            </a:r>
            <a:br>
              <a:rPr lang="en-US" sz="1500" dirty="0" smtClean="0"/>
            </a:br>
            <a:r>
              <a:rPr lang="en-US" sz="1500" dirty="0" smtClean="0"/>
              <a:t>in six </a:t>
            </a:r>
            <a:r>
              <a:rPr lang="en-US" sz="1500" dirty="0"/>
              <a:t>years than </a:t>
            </a:r>
            <a:r>
              <a:rPr lang="en-US" sz="1500" dirty="0" smtClean="0"/>
              <a:t>similar non-recipient)</a:t>
            </a:r>
            <a:endParaRPr lang="en-US" sz="15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80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Discussion 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THREE </a:t>
            </a:r>
            <a:r>
              <a:rPr lang="en-US" dirty="0" smtClean="0"/>
              <a:t>OCCASIONS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work experiences are available on your campus</a:t>
            </a:r>
            <a:r>
              <a:rPr lang="en-US" dirty="0" smtClean="0"/>
              <a:t>?</a:t>
            </a:r>
          </a:p>
          <a:p>
            <a:r>
              <a:rPr lang="en-US" dirty="0" smtClean="0"/>
              <a:t>Does career services coordinate these? Another office?</a:t>
            </a:r>
            <a:endParaRPr lang="en-US" dirty="0" smtClean="0"/>
          </a:p>
          <a:p>
            <a:r>
              <a:rPr lang="en-US" dirty="0" smtClean="0"/>
              <a:t>What outputs are measured?</a:t>
            </a:r>
          </a:p>
          <a:p>
            <a:r>
              <a:rPr lang="en-US" dirty="0" smtClean="0"/>
              <a:t>What outcomes are measured?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00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Intervention Outputs &amp; Outcomes </a:t>
            </a:r>
            <a:r>
              <a:rPr lang="en-US" sz="1600" b="0" dirty="0" smtClean="0"/>
              <a:t>(Peterson &amp; </a:t>
            </a:r>
            <a:r>
              <a:rPr lang="en-US" sz="1600" b="0" dirty="0" smtClean="0"/>
              <a:t>Burck</a:t>
            </a:r>
            <a:r>
              <a:rPr lang="en-US" sz="1600" b="0" dirty="0" smtClean="0"/>
              <a:t>, 1982)</a:t>
            </a:r>
            <a:endParaRPr lang="en-US" sz="1600" b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25303" y="1438459"/>
            <a:ext cx="4560579" cy="2792362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70000"/>
              </a:lnSpc>
              <a:spcAft>
                <a:spcPts val="600"/>
              </a:spcAft>
              <a:buNone/>
            </a:pPr>
            <a:r>
              <a:rPr lang="en-US" b="1" dirty="0" smtClean="0"/>
              <a:t>Outputs: short - term change measures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 smtClean="0"/>
              <a:t>Career thoughts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 smtClean="0"/>
              <a:t>Career decidedness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 smtClean="0"/>
              <a:t>Vocational identity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 smtClean="0"/>
              <a:t>Career decision making skills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b="1" dirty="0" smtClean="0"/>
              <a:t>Outcomes: long - term change measures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 smtClean="0"/>
              <a:t>Persistence (retention)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 smtClean="0"/>
              <a:t>Satisfaction (job, major, life)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 smtClean="0"/>
              <a:t>Length of time employed / unemployed</a:t>
            </a:r>
          </a:p>
        </p:txBody>
      </p:sp>
      <p:graphicFrame>
        <p:nvGraphicFramePr>
          <p:cNvPr id="8" name="Picture Placeholder 7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3764510932"/>
              </p:ext>
            </p:extLst>
          </p:nvPr>
        </p:nvGraphicFramePr>
        <p:xfrm>
          <a:off x="4781233" y="914400"/>
          <a:ext cx="3570287" cy="384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642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8824" y="1458135"/>
            <a:ext cx="8015594" cy="2810633"/>
          </a:xfrm>
        </p:spPr>
        <p:txBody>
          <a:bodyPr>
            <a:normAutofit fontScale="25000" lnSpcReduction="20000"/>
          </a:bodyPr>
          <a:lstStyle/>
          <a:p>
            <a:pPr marL="457200" indent="-457200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2800" dirty="0"/>
              <a:t>Bluestein, D. L. (1989). The role of career exploration n the career decision making of college students. </a:t>
            </a:r>
            <a:r>
              <a:rPr lang="en-US" sz="2800" i="1" dirty="0"/>
              <a:t>Journal of College Student Development,</a:t>
            </a:r>
            <a:r>
              <a:rPr lang="en-US" sz="2800" dirty="0"/>
              <a:t> </a:t>
            </a:r>
            <a:r>
              <a:rPr lang="en-US" sz="2800" i="1" dirty="0"/>
              <a:t>30</a:t>
            </a:r>
            <a:r>
              <a:rPr lang="en-US" sz="2800" dirty="0"/>
              <a:t>, 111 – 117. </a:t>
            </a:r>
          </a:p>
          <a:p>
            <a:pPr marL="457200" indent="-457200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2800" dirty="0"/>
              <a:t>Brown, S .D ., &amp; </a:t>
            </a:r>
            <a:r>
              <a:rPr lang="en-US" sz="2800" dirty="0"/>
              <a:t>Roache</a:t>
            </a:r>
            <a:r>
              <a:rPr lang="en-US" sz="2800" dirty="0"/>
              <a:t>, M. (2016). The outcome of vocational interventions: </a:t>
            </a:r>
            <a:r>
              <a:rPr lang="en-US" sz="2800" dirty="0" smtClean="0"/>
              <a:t>Thirty </a:t>
            </a:r>
            <a:r>
              <a:rPr lang="en-US" sz="2800" dirty="0"/>
              <a:t>(some) years later, </a:t>
            </a:r>
            <a:r>
              <a:rPr lang="en-US" sz="2800" i="1" dirty="0"/>
              <a:t>Journal of Career Assessment</a:t>
            </a:r>
            <a:r>
              <a:rPr lang="en-US" sz="2800" dirty="0"/>
              <a:t>, </a:t>
            </a:r>
            <a:r>
              <a:rPr lang="en-US" sz="2800" i="1" dirty="0"/>
              <a:t>24</a:t>
            </a:r>
            <a:r>
              <a:rPr lang="en-US" sz="2800" dirty="0"/>
              <a:t>(1), 26-41.</a:t>
            </a:r>
          </a:p>
          <a:p>
            <a:pPr marL="457200" indent="-457200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2800" dirty="0"/>
              <a:t>Brown, S. D., &amp; Ryan </a:t>
            </a:r>
            <a:r>
              <a:rPr lang="en-US" sz="2800" dirty="0"/>
              <a:t>Krane</a:t>
            </a:r>
            <a:r>
              <a:rPr lang="en-US" sz="2800" dirty="0"/>
              <a:t>, N. E. (2000). Four (or Five) Sessions and a Cloud of Dust: Old Assumption and New Observations about Career Counseling. In S. D. Brown &amp; R. W. Lent (Eds.,) </a:t>
            </a:r>
            <a:r>
              <a:rPr lang="en-US" sz="2800" i="1" dirty="0"/>
              <a:t>Handbook of Counseling Psychology</a:t>
            </a:r>
            <a:r>
              <a:rPr lang="en-US" sz="2800" dirty="0"/>
              <a:t>. New York: NY; Wiley.</a:t>
            </a:r>
          </a:p>
          <a:p>
            <a:pPr marL="457200" indent="-457200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2800" dirty="0"/>
              <a:t>CAPSEE (Center for Analysis of Postsecondary Education and Employment). (February 2015). </a:t>
            </a:r>
            <a:r>
              <a:rPr lang="en-US" sz="2800" i="1" dirty="0"/>
              <a:t>The federal work-study program: Impacts on academic outcomes and employment</a:t>
            </a:r>
            <a:r>
              <a:rPr lang="en-US" sz="2800" dirty="0"/>
              <a:t>. (ED555433).</a:t>
            </a:r>
          </a:p>
          <a:p>
            <a:pPr marL="457200" indent="-457200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2800" dirty="0"/>
              <a:t>Estrada-Hamby, L. S. (2014). A longitudinal study describing the career identity development low income and first generation college bound students. University of North Texas: Retrieved from: </a:t>
            </a:r>
            <a:br>
              <a:rPr lang="en-US" sz="2800" dirty="0"/>
            </a:br>
            <a:r>
              <a:rPr lang="en-US" sz="2800" u="sng" dirty="0">
                <a:hlinkClick r:id="rId2"/>
              </a:rPr>
              <a:t>https://digital.library.unt.edu/ark:/67531/metadc500070/m2/1/high_res_d/dissertation.pdf</a:t>
            </a:r>
            <a:endParaRPr lang="en-US" sz="2800" dirty="0"/>
          </a:p>
          <a:p>
            <a:pPr marL="457200" indent="-457200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2800" dirty="0"/>
              <a:t>Florida State University. (2014). </a:t>
            </a:r>
            <a:r>
              <a:rPr lang="en-US" sz="2800" i="1" dirty="0"/>
              <a:t>SDS 3340: Introduction to Career Development</a:t>
            </a:r>
            <a:r>
              <a:rPr lang="en-US" sz="2800" dirty="0"/>
              <a:t>: Retrieved from </a:t>
            </a:r>
            <a:r>
              <a:rPr lang="en-US" sz="2800" u="sng" dirty="0">
                <a:hlinkClick r:id="rId3"/>
              </a:rPr>
              <a:t>http://career.fsu.edu/students/plan-your-career/sds-3340-introduction-to-career-development</a:t>
            </a:r>
            <a:endParaRPr lang="en-US" sz="2800" dirty="0"/>
          </a:p>
          <a:p>
            <a:pPr marL="457200" indent="-457200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2800" dirty="0"/>
              <a:t>National Association of Colleges and Employers (NACE, January, 2010). </a:t>
            </a:r>
            <a:r>
              <a:rPr lang="en-US" sz="2800" i="1" dirty="0"/>
              <a:t>2009-10 career services benchmarking survey for four-year colleges and universities</a:t>
            </a:r>
            <a:r>
              <a:rPr lang="en-US" sz="2800" dirty="0"/>
              <a:t>. Bethlehem, PA: Author.</a:t>
            </a:r>
          </a:p>
          <a:p>
            <a:pPr marL="457200" indent="-457200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2800" dirty="0"/>
              <a:t>Peterson G. W., &amp; </a:t>
            </a:r>
            <a:r>
              <a:rPr lang="en-US" sz="2800" dirty="0"/>
              <a:t>Burck</a:t>
            </a:r>
            <a:r>
              <a:rPr lang="en-US" sz="2800" dirty="0"/>
              <a:t>, H. D. (1982). A competency approach to accountability in human service programs. </a:t>
            </a:r>
            <a:r>
              <a:rPr lang="en-US" sz="2800" i="1" dirty="0"/>
              <a:t>Personnel &amp; Guidance Journal</a:t>
            </a:r>
            <a:r>
              <a:rPr lang="en-US" sz="2800" dirty="0"/>
              <a:t>, </a:t>
            </a:r>
            <a:r>
              <a:rPr lang="en-US" sz="2800" i="1" dirty="0"/>
              <a:t>60</a:t>
            </a:r>
            <a:r>
              <a:rPr lang="en-US" sz="2800" dirty="0"/>
              <a:t>, 491 - 495</a:t>
            </a:r>
          </a:p>
          <a:p>
            <a:pPr marL="457200" indent="-457200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2800" dirty="0"/>
              <a:t>Reardon, R. C.,  Folsom, B., Lee, D.,  &amp; Clark, J. (2011). The effects of college career courses on learner outputs and outcomes: Technical Report No. 53.  Florida State University, Tallahassee, FL. Retrieved from: </a:t>
            </a:r>
            <a:r>
              <a:rPr lang="en-US" sz="2800" u="sng" dirty="0">
                <a:hlinkClick r:id="rId4"/>
              </a:rPr>
              <a:t>http://diginole.lib.fsu.edu/islandora/object/fsu:263931/datastream/PDF/view</a:t>
            </a:r>
            <a:endParaRPr lang="en-US" sz="2800" dirty="0"/>
          </a:p>
          <a:p>
            <a:pPr marL="457200" indent="-457200" fontAlgn="base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2800" dirty="0"/>
              <a:t>Reardon, R. C., Lenz, J. G., Peterson, G. W., &amp; Sampson, J. P. (2017). </a:t>
            </a:r>
            <a:r>
              <a:rPr lang="en-US" sz="2800" i="1" dirty="0"/>
              <a:t>Career development and planning: A comprehensive approach</a:t>
            </a:r>
            <a:r>
              <a:rPr lang="en-US" sz="2800" dirty="0"/>
              <a:t>. Kendall Hunt. Available: </a:t>
            </a:r>
            <a:r>
              <a:rPr lang="en-US" sz="2800" u="sng" dirty="0">
                <a:hlinkClick r:id="rId5"/>
              </a:rPr>
              <a:t>https://he.kendallhunt.com/product/career-development-planning-comprehensive-approach</a:t>
            </a:r>
            <a:endParaRPr lang="en-US" sz="2800" dirty="0"/>
          </a:p>
          <a:p>
            <a:pPr marL="457200" indent="-457200" fontAlgn="base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2800" dirty="0"/>
              <a:t>Reardon, R. C., Melvin, B., McClain, M., Peterson, G. W., &amp; Bowman, W. J. (2015). The career course as a factor in college graduation. </a:t>
            </a:r>
            <a:r>
              <a:rPr lang="en-US" sz="2800" i="1" dirty="0"/>
              <a:t>Journal of College Student Retention: Research, Theory and Practice</a:t>
            </a:r>
            <a:r>
              <a:rPr lang="en-US" sz="2800" dirty="0"/>
              <a:t>, </a:t>
            </a:r>
            <a:r>
              <a:rPr lang="en-US" sz="2800" i="1" dirty="0"/>
              <a:t>17</a:t>
            </a:r>
            <a:r>
              <a:rPr lang="en-US" sz="2800" dirty="0"/>
              <a:t>(3), 336-350. doi:10.1177/1521025115575913</a:t>
            </a:r>
          </a:p>
          <a:p>
            <a:pPr marL="457200" indent="-457200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2800" dirty="0"/>
              <a:t>Sawilowsky</a:t>
            </a:r>
            <a:r>
              <a:rPr lang="en-US" sz="2800" dirty="0"/>
              <a:t>, S. S. (2009). New effect size rules of thumb. </a:t>
            </a:r>
            <a:r>
              <a:rPr lang="en-US" sz="2800" i="1" dirty="0"/>
              <a:t>Journal of Modern Applied Statistical Methods</a:t>
            </a:r>
            <a:r>
              <a:rPr lang="en-US" sz="2800" dirty="0"/>
              <a:t>, </a:t>
            </a:r>
            <a:r>
              <a:rPr lang="en-US" sz="2800" i="1" dirty="0"/>
              <a:t>8</a:t>
            </a:r>
            <a:r>
              <a:rPr lang="en-US" sz="2800" dirty="0"/>
              <a:t>(2), 597 – 599.</a:t>
            </a:r>
          </a:p>
          <a:p>
            <a:pPr marL="457200" indent="-457200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2800" dirty="0"/>
              <a:t>Smith, G. E. (1981). The effectiveness of a career guidance class: An organizational comparison. </a:t>
            </a:r>
            <a:r>
              <a:rPr lang="en-US" sz="2800" i="1" dirty="0"/>
              <a:t>Journal of College Student Personnel</a:t>
            </a:r>
            <a:r>
              <a:rPr lang="en-US" sz="2800" dirty="0"/>
              <a:t>, </a:t>
            </a:r>
            <a:r>
              <a:rPr lang="en-US" sz="2800" i="1" dirty="0"/>
              <a:t>22</a:t>
            </a:r>
            <a:r>
              <a:rPr lang="en-US" sz="2800" dirty="0"/>
              <a:t>, 120 – 124.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06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Thank you!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981448"/>
              </p:ext>
            </p:extLst>
          </p:nvPr>
        </p:nvGraphicFramePr>
        <p:xfrm>
          <a:off x="267856" y="1426441"/>
          <a:ext cx="8761549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1549">
                  <a:extLst>
                    <a:ext uri="{9D8B030D-6E8A-4147-A177-3AD203B41FA5}">
                      <a16:colId xmlns:a16="http://schemas.microsoft.com/office/drawing/2014/main" val="10559537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Darrin Carr,</a:t>
                      </a:r>
                      <a:r>
                        <a:rPr lang="en-US" sz="2000" baseline="0" dirty="0" smtClean="0"/>
                        <a:t> PhD HSPP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Clinical</a:t>
                      </a:r>
                      <a:r>
                        <a:rPr lang="en-US" sz="20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Assistant Professor of Psychology</a:t>
                      </a:r>
                      <a:br>
                        <a:rPr lang="en-US" sz="20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</a:br>
                      <a:r>
                        <a:rPr lang="en-US" sz="20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&amp; Mental Health Counseling</a:t>
                      </a:r>
                      <a:br>
                        <a:rPr lang="en-US" sz="20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</a:br>
                      <a:r>
                        <a:rPr lang="en-US" sz="20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Director of Clinical Training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dlcarr@iupuc.edu</a:t>
                      </a:r>
                      <a:endParaRPr lang="en-US" sz="2000" dirty="0" smtClean="0"/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75482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69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Intervention Outputs &amp; Outcomes </a:t>
            </a:r>
            <a:r>
              <a:rPr lang="en-US" sz="1600" b="0" dirty="0" smtClean="0"/>
              <a:t>(</a:t>
            </a:r>
            <a:r>
              <a:rPr lang="en-US" sz="1600" b="0" dirty="0" smtClean="0"/>
              <a:t>Sawilowsky</a:t>
            </a:r>
            <a:r>
              <a:rPr lang="en-US" sz="1600" b="0" dirty="0" smtClean="0"/>
              <a:t>, 2009)</a:t>
            </a:r>
            <a:endParaRPr lang="en-US" sz="1600" b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25302" y="1473618"/>
            <a:ext cx="4560579" cy="2792362"/>
          </a:xfrm>
        </p:spPr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spcAft>
                <a:spcPts val="600"/>
              </a:spcAft>
              <a:buNone/>
            </a:pPr>
            <a:r>
              <a:rPr lang="en-US" b="1" dirty="0" smtClean="0"/>
              <a:t>Effect Size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Describes amount </a:t>
            </a:r>
            <a:r>
              <a:rPr lang="en-US" dirty="0" smtClean="0"/>
              <a:t>of change between two </a:t>
            </a:r>
            <a:r>
              <a:rPr lang="en-US" dirty="0" smtClean="0"/>
              <a:t>measurements (</a:t>
            </a:r>
            <a:r>
              <a:rPr lang="en-US" dirty="0" smtClean="0"/>
              <a:t>e.g., pre-intervention vs. post-intervention) 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a measure of practical significance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Cohen’s d is </a:t>
            </a:r>
            <a:r>
              <a:rPr lang="en-US" dirty="0" smtClean="0"/>
              <a:t>one method</a:t>
            </a:r>
            <a:endParaRPr lang="en-US" dirty="0" smtClean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/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410400"/>
              </p:ext>
            </p:extLst>
          </p:nvPr>
        </p:nvGraphicFramePr>
        <p:xfrm>
          <a:off x="5907728" y="1577234"/>
          <a:ext cx="2599200" cy="2585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5472">
                  <a:extLst>
                    <a:ext uri="{9D8B030D-6E8A-4147-A177-3AD203B41FA5}">
                      <a16:colId xmlns:a16="http://schemas.microsoft.com/office/drawing/2014/main" val="1892112529"/>
                    </a:ext>
                  </a:extLst>
                </a:gridCol>
                <a:gridCol w="723728">
                  <a:extLst>
                    <a:ext uri="{9D8B030D-6E8A-4147-A177-3AD203B41FA5}">
                      <a16:colId xmlns:a16="http://schemas.microsoft.com/office/drawing/2014/main" val="26921618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d</a:t>
                      </a:r>
                      <a:endParaRPr lang="en-US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315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Very small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.01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103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Small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.20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0558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Medium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.50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493342"/>
                  </a:ext>
                </a:extLst>
              </a:tr>
              <a:tr h="36009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Large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.80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5292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Very</a:t>
                      </a:r>
                      <a:r>
                        <a:rPr lang="en-US" sz="1600" baseline="0" dirty="0" smtClean="0"/>
                        <a:t> Large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1.20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400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Huge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2.00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0039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50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 career services work?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18824" y="1441619"/>
            <a:ext cx="5093472" cy="281063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dirty="0" smtClean="0"/>
              <a:t>Ryan (1999) conducted a </a:t>
            </a:r>
            <a:r>
              <a:rPr lang="en-US" dirty="0" smtClean="0"/>
              <a:t>meta-analysis</a:t>
            </a:r>
            <a:br>
              <a:rPr lang="en-US" dirty="0" smtClean="0"/>
            </a:br>
            <a:r>
              <a:rPr lang="en-US" dirty="0" smtClean="0"/>
              <a:t>(study </a:t>
            </a:r>
            <a:r>
              <a:rPr lang="en-US" dirty="0" smtClean="0"/>
              <a:t>of </a:t>
            </a:r>
            <a:r>
              <a:rPr lang="en-US" dirty="0" smtClean="0"/>
              <a:t>past studies</a:t>
            </a:r>
            <a:r>
              <a:rPr lang="en-US" dirty="0" smtClean="0"/>
              <a:t>)</a:t>
            </a:r>
            <a:endParaRPr lang="en-US" dirty="0"/>
          </a:p>
          <a:p>
            <a:pPr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/>
              <a:t>62 studies covering 7,725 participants since 1950</a:t>
            </a:r>
          </a:p>
          <a:p>
            <a:pPr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/>
              <a:t>number of sessions M = 7.49</a:t>
            </a:r>
          </a:p>
          <a:p>
            <a:pPr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/>
              <a:t>Effect </a:t>
            </a:r>
            <a:r>
              <a:rPr lang="en-US" sz="1600" dirty="0" smtClean="0"/>
              <a:t>sizes range from .21 for </a:t>
            </a:r>
            <a:r>
              <a:rPr lang="en-US" sz="1600" dirty="0" smtClean="0"/>
              <a:t>CDM self-efficacy </a:t>
            </a:r>
            <a:r>
              <a:rPr lang="en-US" sz="1600" dirty="0" smtClean="0"/>
              <a:t>beliefs </a:t>
            </a:r>
            <a:r>
              <a:rPr lang="en-US" sz="1600" dirty="0" smtClean="0"/>
              <a:t>to .63 </a:t>
            </a:r>
            <a:r>
              <a:rPr lang="en-US" sz="1600" dirty="0" smtClean="0"/>
              <a:t>for vocational identity (M = .34)</a:t>
            </a:r>
            <a:endParaRPr lang="en-US" sz="1600" dirty="0"/>
          </a:p>
          <a:p>
            <a:pPr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/>
              <a:t>Group (d = .55), class (d = .43), individual (d = .41) self-directed (d = .23)</a:t>
            </a:r>
            <a:endParaRPr lang="en-US" sz="1600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734961821"/>
              </p:ext>
            </p:extLst>
          </p:nvPr>
        </p:nvGraphicFramePr>
        <p:xfrm>
          <a:off x="5490782" y="1219908"/>
          <a:ext cx="3494210" cy="2975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124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Mean </a:t>
            </a:r>
            <a:r>
              <a:rPr lang="en-US" sz="2000" dirty="0" smtClean="0"/>
              <a:t>Effect Size vs. Number </a:t>
            </a:r>
            <a:r>
              <a:rPr lang="en-US" sz="2000" dirty="0" smtClean="0"/>
              <a:t>of </a:t>
            </a:r>
            <a:r>
              <a:rPr lang="en-US" sz="2000" dirty="0" smtClean="0"/>
              <a:t>Sessions</a:t>
            </a:r>
            <a:br>
              <a:rPr lang="en-US" sz="2000" dirty="0" smtClean="0"/>
            </a:br>
            <a:r>
              <a:rPr lang="en-US" sz="1600" b="0" dirty="0" smtClean="0"/>
              <a:t>(</a:t>
            </a:r>
            <a:r>
              <a:rPr lang="en-US" sz="1600" b="0" dirty="0" smtClean="0"/>
              <a:t>Brown &amp; Ryan </a:t>
            </a:r>
            <a:r>
              <a:rPr lang="en-US" sz="1600" b="0" dirty="0" smtClean="0"/>
              <a:t>Krane</a:t>
            </a:r>
            <a:r>
              <a:rPr lang="en-US" sz="1600" b="0" dirty="0" smtClean="0"/>
              <a:t>, 2000, p. 744)</a:t>
            </a:r>
            <a:endParaRPr lang="en-US" sz="1600" b="0" dirty="0"/>
          </a:p>
        </p:txBody>
      </p:sp>
      <p:graphicFrame>
        <p:nvGraphicFramePr>
          <p:cNvPr id="5" name="Content Placeholder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8694920"/>
              </p:ext>
            </p:extLst>
          </p:nvPr>
        </p:nvGraphicFramePr>
        <p:xfrm>
          <a:off x="1162050" y="1491854"/>
          <a:ext cx="6802438" cy="3214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1"/>
          <p:cNvSpPr txBox="1"/>
          <p:nvPr/>
        </p:nvSpPr>
        <p:spPr>
          <a:xfrm>
            <a:off x="3560400" y="3566699"/>
            <a:ext cx="453600" cy="24903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k = 14</a:t>
            </a:r>
            <a:endParaRPr lang="en-US" sz="1000" dirty="0"/>
          </a:p>
        </p:txBody>
      </p:sp>
      <p:sp>
        <p:nvSpPr>
          <p:cNvPr id="6" name="TextBox 1"/>
          <p:cNvSpPr txBox="1"/>
          <p:nvPr/>
        </p:nvSpPr>
        <p:spPr>
          <a:xfrm>
            <a:off x="4685533" y="3153465"/>
            <a:ext cx="453600" cy="24903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k = 2</a:t>
            </a:r>
            <a:endParaRPr lang="en-US" sz="1000" dirty="0"/>
          </a:p>
        </p:txBody>
      </p:sp>
      <p:sp>
        <p:nvSpPr>
          <p:cNvPr id="7" name="TextBox 1"/>
          <p:cNvSpPr txBox="1"/>
          <p:nvPr/>
        </p:nvSpPr>
        <p:spPr>
          <a:xfrm>
            <a:off x="4563133" y="2098463"/>
            <a:ext cx="453600" cy="24903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k = 6</a:t>
            </a:r>
            <a:endParaRPr lang="en-US" sz="1000" dirty="0"/>
          </a:p>
        </p:txBody>
      </p:sp>
      <p:sp>
        <p:nvSpPr>
          <p:cNvPr id="8" name="TextBox 1"/>
          <p:cNvSpPr txBox="1"/>
          <p:nvPr/>
        </p:nvSpPr>
        <p:spPr>
          <a:xfrm>
            <a:off x="5687533" y="3446643"/>
            <a:ext cx="453600" cy="24903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k = 3</a:t>
            </a:r>
            <a:endParaRPr lang="en-US" sz="1000" dirty="0"/>
          </a:p>
        </p:txBody>
      </p:sp>
      <p:sp>
        <p:nvSpPr>
          <p:cNvPr id="9" name="TextBox 1"/>
          <p:cNvSpPr txBox="1"/>
          <p:nvPr/>
        </p:nvSpPr>
        <p:spPr>
          <a:xfrm>
            <a:off x="6905533" y="3691217"/>
            <a:ext cx="453600" cy="24903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k = 9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9387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works in career services?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2200" dirty="0" smtClean="0"/>
              <a:t>Ryan’s meta-analysis found five key components </a:t>
            </a:r>
            <a:r>
              <a:rPr lang="en-US" sz="1300" dirty="0"/>
              <a:t>(Brown &amp; Ryan </a:t>
            </a:r>
            <a:r>
              <a:rPr lang="en-US" sz="1300" dirty="0"/>
              <a:t>Krane</a:t>
            </a:r>
            <a:r>
              <a:rPr lang="en-US" sz="1300" dirty="0"/>
              <a:t>, 2000</a:t>
            </a:r>
            <a:r>
              <a:rPr lang="en-US" sz="1300" dirty="0" smtClean="0"/>
              <a:t>)</a:t>
            </a:r>
            <a:endParaRPr lang="en-US" sz="2200" dirty="0"/>
          </a:p>
          <a:p>
            <a:pPr marL="914400" lvl="1" indent="-457200">
              <a:lnSpc>
                <a:spcPct val="120000"/>
              </a:lnSpc>
              <a:spcAft>
                <a:spcPts val="600"/>
              </a:spcAft>
              <a:buAutoNum type="arabicParenR"/>
            </a:pPr>
            <a:r>
              <a:rPr lang="en-US" sz="1900" dirty="0"/>
              <a:t>clarify career and life goals in writing</a:t>
            </a:r>
          </a:p>
          <a:p>
            <a:pPr marL="914400" lvl="1" indent="-457200">
              <a:lnSpc>
                <a:spcPct val="120000"/>
              </a:lnSpc>
              <a:spcAft>
                <a:spcPts val="600"/>
              </a:spcAft>
              <a:buAutoNum type="arabicParenR"/>
            </a:pPr>
            <a:r>
              <a:rPr lang="en-US" sz="1900" dirty="0"/>
              <a:t>provide individualized feedback (e.g., test results)</a:t>
            </a:r>
          </a:p>
          <a:p>
            <a:pPr marL="914400" lvl="1" indent="-457200">
              <a:lnSpc>
                <a:spcPct val="120000"/>
              </a:lnSpc>
              <a:spcAft>
                <a:spcPts val="600"/>
              </a:spcAft>
              <a:buAutoNum type="arabicParenR"/>
            </a:pPr>
            <a:r>
              <a:rPr lang="en-US" sz="1900" dirty="0"/>
              <a:t>provide current information on risks and rewards of options</a:t>
            </a:r>
          </a:p>
          <a:p>
            <a:pPr marL="914400" lvl="1" indent="-457200">
              <a:lnSpc>
                <a:spcPct val="120000"/>
              </a:lnSpc>
              <a:spcAft>
                <a:spcPts val="600"/>
              </a:spcAft>
              <a:buAutoNum type="arabicParenR"/>
            </a:pPr>
            <a:r>
              <a:rPr lang="en-US" sz="1900" dirty="0"/>
              <a:t>include models / mentors who </a:t>
            </a:r>
            <a:r>
              <a:rPr lang="en-US" sz="1900" dirty="0" smtClean="0"/>
              <a:t>demonstrate</a:t>
            </a:r>
            <a:br>
              <a:rPr lang="en-US" sz="1900" dirty="0" smtClean="0"/>
            </a:br>
            <a:r>
              <a:rPr lang="en-US" sz="1900" dirty="0" smtClean="0"/>
              <a:t>effective </a:t>
            </a:r>
            <a:r>
              <a:rPr lang="en-US" sz="1900" dirty="0"/>
              <a:t>career behaviors;</a:t>
            </a:r>
          </a:p>
          <a:p>
            <a:pPr marL="914400" lvl="1" indent="-457200">
              <a:lnSpc>
                <a:spcPct val="120000"/>
              </a:lnSpc>
              <a:spcAft>
                <a:spcPts val="600"/>
              </a:spcAft>
              <a:buAutoNum type="arabicParenR"/>
            </a:pPr>
            <a:r>
              <a:rPr lang="en-US" sz="1900" dirty="0"/>
              <a:t>develop support networks for pursuit of career aspirations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8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Mean </a:t>
            </a:r>
            <a:r>
              <a:rPr lang="en-US" sz="2000" dirty="0" smtClean="0"/>
              <a:t>Effect Size vs. Number </a:t>
            </a:r>
            <a:r>
              <a:rPr lang="en-US" sz="2000" dirty="0" smtClean="0"/>
              <a:t>of </a:t>
            </a:r>
            <a:r>
              <a:rPr lang="en-US" sz="2000" dirty="0" smtClean="0"/>
              <a:t>Critical Components </a:t>
            </a:r>
            <a:r>
              <a:rPr lang="en-US" sz="1600" b="0" dirty="0" smtClean="0"/>
              <a:t>(Brown &amp; Ryan </a:t>
            </a:r>
            <a:r>
              <a:rPr lang="en-US" sz="1600" b="0" dirty="0" smtClean="0"/>
              <a:t>Krane</a:t>
            </a:r>
            <a:r>
              <a:rPr lang="en-US" sz="1600" b="0" dirty="0" smtClean="0"/>
              <a:t>, 2000, p. 745)</a:t>
            </a:r>
            <a:endParaRPr lang="en-US" sz="1600" b="0" dirty="0"/>
          </a:p>
        </p:txBody>
      </p:sp>
      <p:graphicFrame>
        <p:nvGraphicFramePr>
          <p:cNvPr id="5" name="Content Placeholder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9708012"/>
              </p:ext>
            </p:extLst>
          </p:nvPr>
        </p:nvGraphicFramePr>
        <p:xfrm>
          <a:off x="1162050" y="1590675"/>
          <a:ext cx="6802438" cy="3214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1"/>
          <p:cNvSpPr txBox="1"/>
          <p:nvPr/>
        </p:nvSpPr>
        <p:spPr>
          <a:xfrm>
            <a:off x="4014000" y="3311231"/>
            <a:ext cx="453600" cy="24903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k = 32</a:t>
            </a:r>
            <a:endParaRPr lang="en-US" sz="1000" dirty="0"/>
          </a:p>
        </p:txBody>
      </p:sp>
      <p:sp>
        <p:nvSpPr>
          <p:cNvPr id="6" name="TextBox 1"/>
          <p:cNvSpPr txBox="1"/>
          <p:nvPr/>
        </p:nvSpPr>
        <p:spPr>
          <a:xfrm>
            <a:off x="5469600" y="2948982"/>
            <a:ext cx="453600" cy="24903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k = 14</a:t>
            </a:r>
            <a:endParaRPr lang="en-US" sz="1000" dirty="0"/>
          </a:p>
        </p:txBody>
      </p:sp>
      <p:sp>
        <p:nvSpPr>
          <p:cNvPr id="7" name="TextBox 1"/>
          <p:cNvSpPr txBox="1"/>
          <p:nvPr/>
        </p:nvSpPr>
        <p:spPr>
          <a:xfrm>
            <a:off x="6961200" y="2222982"/>
            <a:ext cx="453600" cy="24903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k = 5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4838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Career Services at </a:t>
            </a:r>
            <a:r>
              <a:rPr lang="en-US" sz="2800" dirty="0" smtClean="0"/>
              <a:t>Three Occasions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717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UPUColumbus-template" id="{6198D135-DC3C-4C43-91A4-94D9ED44B305}" vid="{FD2769E1-437B-0948-88B7-E5019C2B67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sharepoint/v3/field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IUPUColumbus-template</Template>
  <TotalTime>1342</TotalTime>
  <Words>1234</Words>
  <Application>Microsoft Office PowerPoint</Application>
  <PresentationFormat>On-screen Show (16:9)</PresentationFormat>
  <Paragraphs>279</Paragraphs>
  <Slides>31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Wingdings</vt:lpstr>
      <vt:lpstr>Main</vt:lpstr>
      <vt:lpstr>Effective Career Services Practices for Retention in Higher Education</vt:lpstr>
      <vt:lpstr>Background</vt:lpstr>
      <vt:lpstr>Intervention Outputs &amp; Outcomes (Peterson &amp; Burck, 1982)</vt:lpstr>
      <vt:lpstr>Intervention Outputs &amp; Outcomes (Sawilowsky, 2009)</vt:lpstr>
      <vt:lpstr>Do career services work?</vt:lpstr>
      <vt:lpstr>Mean Effect Size vs. Number of Sessions (Brown &amp; Ryan Krane, 2000, p. 744)</vt:lpstr>
      <vt:lpstr>What works in career services?</vt:lpstr>
      <vt:lpstr>Mean Effect Size vs. Number of Critical Components (Brown &amp; Ryan Krane, 2000, p. 745)</vt:lpstr>
      <vt:lpstr>Career Services at Three Occasions</vt:lpstr>
      <vt:lpstr>Three Occasions for Intervention</vt:lpstr>
      <vt:lpstr>iGrad Career Exploration Day</vt:lpstr>
      <vt:lpstr>2015 iGrad Outputs Vocational Identity (MVS, n1 = 55, n2 = 52, M days = 35)</vt:lpstr>
      <vt:lpstr>2016 iGrad Outputs Vocational Identity (MVS, n1 = 42, n2 = 38, M days = 78.26)</vt:lpstr>
      <vt:lpstr>iGrad Outputs Vocational Identity</vt:lpstr>
      <vt:lpstr>College Prep &amp; Transition</vt:lpstr>
      <vt:lpstr>Discussion 1</vt:lpstr>
      <vt:lpstr>Three Occasions for Intervention</vt:lpstr>
      <vt:lpstr>Credit Bearing Career Course</vt:lpstr>
      <vt:lpstr>More Effective Career Courses (Reardon, 2015, p. 338)</vt:lpstr>
      <vt:lpstr>Effects of Career Courses on Outputs &amp; Outcomes (Reardon, 2011)</vt:lpstr>
      <vt:lpstr>Career Course Impact on Graduation (Reardon, et al., 2015)</vt:lpstr>
      <vt:lpstr>Career Course Impact on Graduation (Reardon, et al., 2015)</vt:lpstr>
      <vt:lpstr>Career Course Impact on Graduation (Reardon, et al., 2015)</vt:lpstr>
      <vt:lpstr>Career Course Impact on Graduation (Reardon, et al., 2015)</vt:lpstr>
      <vt:lpstr>Career Course Impact on Graduation (Reardon, et al., 2015)</vt:lpstr>
      <vt:lpstr>Discussion 2</vt:lpstr>
      <vt:lpstr>Three Points in Time for Intervention</vt:lpstr>
      <vt:lpstr>Federal Workstudy (CAPSEE, February 2015)</vt:lpstr>
      <vt:lpstr>Discussion 3</vt:lpstr>
      <vt:lpstr>References</vt:lpstr>
      <vt:lpstr>PowerPoint Presentation</vt:lpstr>
    </vt:vector>
  </TitlesOfParts>
  <Company>Indiana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 Self-Efficacy Mentoring for Pre-Promotion, Under-Represented Faculty at IUPUC</dc:title>
  <dc:creator>Carr, Darrin L</dc:creator>
  <cp:lastModifiedBy>Carr, Darrin L</cp:lastModifiedBy>
  <cp:revision>116</cp:revision>
  <cp:lastPrinted>2014-06-24T16:10:50Z</cp:lastPrinted>
  <dcterms:created xsi:type="dcterms:W3CDTF">2016-10-20T21:35:14Z</dcterms:created>
  <dcterms:modified xsi:type="dcterms:W3CDTF">2017-05-18T12:57:43Z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