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handoutMasterIdLst>
    <p:handoutMasterId r:id="rId25"/>
  </p:handoutMasterIdLst>
  <p:sldIdLst>
    <p:sldId id="256" r:id="rId2"/>
    <p:sldId id="297" r:id="rId3"/>
    <p:sldId id="315" r:id="rId4"/>
    <p:sldId id="320" r:id="rId5"/>
    <p:sldId id="287" r:id="rId6"/>
    <p:sldId id="274" r:id="rId7"/>
    <p:sldId id="290" r:id="rId8"/>
    <p:sldId id="291" r:id="rId9"/>
    <p:sldId id="293" r:id="rId10"/>
    <p:sldId id="309" r:id="rId11"/>
    <p:sldId id="298" r:id="rId12"/>
    <p:sldId id="299" r:id="rId13"/>
    <p:sldId id="300" r:id="rId14"/>
    <p:sldId id="301" r:id="rId15"/>
    <p:sldId id="317" r:id="rId16"/>
    <p:sldId id="305" r:id="rId17"/>
    <p:sldId id="306" r:id="rId18"/>
    <p:sldId id="312" r:id="rId19"/>
    <p:sldId id="313" r:id="rId20"/>
    <p:sldId id="314" r:id="rId21"/>
    <p:sldId id="321" r:id="rId22"/>
    <p:sldId id="307" r:id="rId2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DE4AF4C5-180F-4CBB-AD29-5591EAC89CA4}">
          <p14:sldIdLst>
            <p14:sldId id="256"/>
            <p14:sldId id="297"/>
            <p14:sldId id="315"/>
            <p14:sldId id="320"/>
            <p14:sldId id="287"/>
            <p14:sldId id="274"/>
            <p14:sldId id="290"/>
            <p14:sldId id="291"/>
            <p14:sldId id="293"/>
            <p14:sldId id="309"/>
            <p14:sldId id="298"/>
            <p14:sldId id="299"/>
            <p14:sldId id="300"/>
            <p14:sldId id="301"/>
            <p14:sldId id="317"/>
            <p14:sldId id="305"/>
            <p14:sldId id="306"/>
            <p14:sldId id="312"/>
            <p14:sldId id="313"/>
            <p14:sldId id="314"/>
            <p14:sldId id="321"/>
            <p14:sldId id="30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68" autoAdjust="0"/>
    <p:restoredTop sz="69086" autoAdjust="0"/>
  </p:normalViewPr>
  <p:slideViewPr>
    <p:cSldViewPr>
      <p:cViewPr varScale="1">
        <p:scale>
          <a:sx n="51" d="100"/>
          <a:sy n="51" d="100"/>
        </p:scale>
        <p:origin x="1986" y="7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4C8D3233-6E6A-4388-B50D-03A27728658F}" type="datetimeFigureOut">
              <a:rPr lang="en-US" smtClean="0"/>
              <a:t>5/23/2017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B3379353-4945-4F3C-BEED-A030B215A40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61022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F1A4A03-1CE1-4AFB-B25A-705EBCA031EF}" type="datetimeFigureOut">
              <a:rPr lang="en-US" smtClean="0"/>
              <a:t>5/23/2017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DF0931FB-92FA-423F-A7BF-C4E892CB22F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52973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0931FB-92FA-423F-A7BF-C4E892CB22FC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027065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0931FB-92FA-423F-A7BF-C4E892CB22FC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899473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0931FB-92FA-423F-A7BF-C4E892CB22FC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714787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0931FB-92FA-423F-A7BF-C4E892CB22FC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772659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0931FB-92FA-423F-A7BF-C4E892CB22FC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97040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0931FB-92FA-423F-A7BF-C4E892CB22FC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59743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0931FB-92FA-423F-A7BF-C4E892CB22FC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35744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0931FB-92FA-423F-A7BF-C4E892CB22FC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62490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0931FB-92FA-423F-A7BF-C4E892CB22FC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58194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0931FB-92FA-423F-A7BF-C4E892CB22FC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30532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0931FB-92FA-423F-A7BF-C4E892CB22FC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656115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0931FB-92FA-423F-A7BF-C4E892CB22FC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466597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0931FB-92FA-423F-A7BF-C4E892CB22FC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14037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2">
                  <a:lumMod val="75000"/>
                </a:schemeClr>
              </a:solidFill>
              <a:latin typeface="Tw Cen MT Condensed" panose="020B0606020104020203" pitchFamily="34" charset="0"/>
            </a:endParaRPr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6000">
                <a:solidFill>
                  <a:schemeClr val="bg1"/>
                </a:solidFill>
                <a:latin typeface="Tw Cen MT Condensed" panose="020B0606020104020203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3200" i="1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638" y="6316700"/>
            <a:ext cx="3677241" cy="365125"/>
          </a:xfrm>
          <a:prstGeom prst="rect">
            <a:avLst/>
          </a:prstGeom>
        </p:spPr>
        <p:txBody>
          <a:bodyPr anchor="ctr"/>
          <a:lstStyle>
            <a:lvl1pPr>
              <a:defRPr sz="1200">
                <a:latin typeface="Tw Cen MT Condensed" panose="020B0606020104020203" pitchFamily="34" charset="0"/>
              </a:defRPr>
            </a:lvl1pPr>
          </a:lstStyle>
          <a:p>
            <a:endParaRPr lang="en-US" dirty="0"/>
          </a:p>
        </p:txBody>
      </p:sp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6200" y="6248400"/>
            <a:ext cx="1295400" cy="5181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>
            <a:lvl1pPr>
              <a:defRPr lang="en-US" sz="6000">
                <a:latin typeface="Tw Cen MT Condensed" panose="020B0606020104020203" pitchFamily="34" charset="0"/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-1561794" y="3606257"/>
            <a:ext cx="3786691" cy="365125"/>
          </a:xfrm>
          <a:prstGeom prst="rect">
            <a:avLst/>
          </a:prstGeom>
        </p:spPr>
        <p:txBody>
          <a:bodyPr anchor="ctr"/>
          <a:lstStyle>
            <a:lvl1pPr>
              <a:defRPr sz="1200">
                <a:latin typeface="Tw Cen MT Condensed" panose="020B060602010402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7010400" y="6172200"/>
            <a:ext cx="2133600" cy="609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297180" y="5798820"/>
            <a:ext cx="1295400" cy="5181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11799"/>
            <a:ext cx="2057400" cy="4423334"/>
          </a:xfrm>
        </p:spPr>
        <p:txBody>
          <a:bodyPr vert="eaVert" anchor="ctr"/>
          <a:lstStyle>
            <a:lvl1pPr algn="l"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6790" y="1498392"/>
            <a:ext cx="5900209" cy="4436741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-1566850" y="2648492"/>
            <a:ext cx="3786691" cy="365125"/>
          </a:xfrm>
          <a:prstGeom prst="rect">
            <a:avLst/>
          </a:prstGeom>
        </p:spPr>
        <p:txBody>
          <a:bodyPr anchor="ctr"/>
          <a:lstStyle>
            <a:lvl1pPr>
              <a:defRPr sz="1200">
                <a:latin typeface="Tw Cen MT Condensed" panose="020B0606020104020203" pitchFamily="34" charset="0"/>
              </a:defRPr>
            </a:lvl1pPr>
          </a:lstStyle>
          <a:p>
            <a:endParaRPr lang="en-US" dirty="0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297180" y="5798820"/>
            <a:ext cx="1295400" cy="5181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defRPr>
            </a:lvl1pPr>
            <a:lvl2pPr>
              <a:defRPr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defRPr>
            </a:lvl2pPr>
            <a:lvl3pPr>
              <a:defRPr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defRPr>
            </a:lvl3pPr>
            <a:lvl4pPr>
              <a:defRPr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defRPr>
            </a:lvl4pPr>
            <a:lvl5pPr>
              <a:defRPr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659" y="6324600"/>
            <a:ext cx="3786691" cy="365125"/>
          </a:xfrm>
          <a:prstGeom prst="rect">
            <a:avLst/>
          </a:prstGeom>
        </p:spPr>
        <p:txBody>
          <a:bodyPr anchor="ctr"/>
          <a:lstStyle>
            <a:lvl1pPr>
              <a:defRPr sz="1200">
                <a:latin typeface="Tw Cen MT Condensed" panose="020B060602010402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6000">
                <a:latin typeface="Tw Cen MT Condensed" panose="020B0606020104020203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6000" dirty="0">
                <a:latin typeface="Tw Cen MT Condensed" panose="020B0606020104020203" pitchFamily="34" charset="0"/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3200" i="1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638" y="6340475"/>
            <a:ext cx="3786691" cy="365125"/>
          </a:xfrm>
          <a:prstGeom prst="rect">
            <a:avLst/>
          </a:prstGeom>
        </p:spPr>
        <p:txBody>
          <a:bodyPr anchor="ctr"/>
          <a:lstStyle>
            <a:lvl1pPr>
              <a:defRPr sz="1200">
                <a:latin typeface="Tw Cen MT Condensed" panose="020B0606020104020203" pitchFamily="34" charset="0"/>
              </a:defRPr>
            </a:lvl1pPr>
          </a:lstStyle>
          <a:p>
            <a:endParaRPr lang="en-US" dirty="0"/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6200" y="6248400"/>
            <a:ext cx="1295400" cy="5181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6000">
                <a:latin typeface="Tw Cen MT Condensed" panose="020B0606020104020203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93638" y="6340475"/>
            <a:ext cx="3786691" cy="365125"/>
          </a:xfrm>
          <a:prstGeom prst="rect">
            <a:avLst/>
          </a:prstGeom>
        </p:spPr>
        <p:txBody>
          <a:bodyPr anchor="ctr"/>
          <a:lstStyle>
            <a:lvl1pPr>
              <a:defRPr sz="1200">
                <a:latin typeface="Tw Cen MT Condensed" panose="020B060602010402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6000">
                <a:latin typeface="Tw Cen MT Condensed" panose="020B0606020104020203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b="0" i="1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b="0" i="1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93638" y="6340475"/>
            <a:ext cx="3786691" cy="365125"/>
          </a:xfrm>
          <a:prstGeom prst="rect">
            <a:avLst/>
          </a:prstGeom>
        </p:spPr>
        <p:txBody>
          <a:bodyPr anchor="ctr"/>
          <a:lstStyle>
            <a:lvl1pPr>
              <a:defRPr sz="1200">
                <a:latin typeface="Tw Cen MT Condensed" panose="020B0606020104020203" pitchFamily="34" charset="0"/>
              </a:defRPr>
            </a:lvl1pPr>
          </a:lstStyle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>
            <a:lvl1pPr>
              <a:defRPr lang="en-US" sz="6000">
                <a:latin typeface="Tw Cen MT Condensed" panose="020B0606020104020203" pitchFamily="34" charset="0"/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93638" y="6340475"/>
            <a:ext cx="3786691" cy="365125"/>
          </a:xfrm>
          <a:prstGeom prst="rect">
            <a:avLst/>
          </a:prstGeom>
        </p:spPr>
        <p:txBody>
          <a:bodyPr anchor="ctr"/>
          <a:lstStyle>
            <a:lvl1pPr>
              <a:defRPr sz="1200">
                <a:latin typeface="Tw Cen MT Condensed" panose="020B0606020104020203" pitchFamily="34" charset="0"/>
              </a:defRPr>
            </a:lvl1pPr>
          </a:lstStyle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93638" y="6340475"/>
            <a:ext cx="3786691" cy="365125"/>
          </a:xfrm>
          <a:prstGeom prst="rect">
            <a:avLst/>
          </a:prstGeom>
        </p:spPr>
        <p:txBody>
          <a:bodyPr anchor="ctr"/>
          <a:lstStyle>
            <a:lvl1pPr>
              <a:defRPr sz="1200">
                <a:latin typeface="Tw Cen MT Condensed" panose="020B0606020104020203" pitchFamily="34" charset="0"/>
              </a:defRPr>
            </a:lvl1pPr>
          </a:lstStyle>
          <a:p>
            <a:endParaRPr lang="en-US" dirty="0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6200" y="6248400"/>
            <a:ext cx="1295400" cy="5181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93638" y="6340475"/>
            <a:ext cx="3786691" cy="365125"/>
          </a:xfrm>
          <a:prstGeom prst="rect">
            <a:avLst/>
          </a:prstGeom>
        </p:spPr>
        <p:txBody>
          <a:bodyPr anchor="ctr"/>
          <a:lstStyle>
            <a:lvl1pPr>
              <a:defRPr sz="1200">
                <a:latin typeface="Tw Cen MT Condensed" panose="020B060602010402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2000" i="1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6200" y="6248400"/>
            <a:ext cx="1295400" cy="5181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 i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93638" y="6340475"/>
            <a:ext cx="3786691" cy="365125"/>
          </a:xfrm>
          <a:prstGeom prst="rect">
            <a:avLst/>
          </a:prstGeom>
        </p:spPr>
        <p:txBody>
          <a:bodyPr anchor="ctr"/>
          <a:lstStyle>
            <a:lvl1pPr>
              <a:defRPr sz="1200">
                <a:latin typeface="Tw Cen MT Condensed" panose="020B060602010402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6200" y="6248400"/>
            <a:ext cx="1295400" cy="5181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Tunga" panose="020B0502040204020203" pitchFamily="34" charset="0"/>
              <a:cs typeface="Tunga" panose="020B0502040204020203" pitchFamily="34" charset="0"/>
            </a:endParaRPr>
          </a:p>
        </p:txBody>
      </p:sp>
      <p:grpSp>
        <p:nvGrpSpPr>
          <p:cNvPr id="8" name="Group 15"/>
          <p:cNvGrpSpPr>
            <a:grpSpLocks noChangeAspect="1"/>
          </p:cNvGrpSpPr>
          <p:nvPr userDrawn="1"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228600" y="632119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  <a:latin typeface="Tw Cen MT Condensed" panose="020B0606020104020203" pitchFamily="34" charset="0"/>
              </a:defRPr>
            </a:lvl1pPr>
          </a:lstStyle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6200" y="6248400"/>
            <a:ext cx="1295400" cy="51816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rgbClr val="FFFFFF"/>
          </a:solidFill>
          <a:latin typeface="Tw Cen MT Condensed" panose="020B0606020104020203" pitchFamily="34" charset="0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accent2">
              <a:lumMod val="50000"/>
            </a:schemeClr>
          </a:solidFill>
          <a:latin typeface="Calibri" panose="020F0502020204030204" pitchFamily="34" charset="0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Wingdings" panose="05000000000000000000" pitchFamily="2" charset="2"/>
        <a:buChar char="§"/>
        <a:defRPr sz="2200" kern="1200">
          <a:solidFill>
            <a:schemeClr val="accent2">
              <a:lumMod val="50000"/>
            </a:schemeClr>
          </a:solidFill>
          <a:latin typeface="Calibri" panose="020F0502020204030204" pitchFamily="34" charset="0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accent2">
              <a:lumMod val="50000"/>
            </a:schemeClr>
          </a:solidFill>
          <a:latin typeface="Calibri" panose="020F0502020204030204" pitchFamily="34" charset="0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Courier New" panose="02070309020205020404" pitchFamily="49" charset="0"/>
        <a:buChar char="o"/>
        <a:defRPr sz="1800" kern="1200">
          <a:solidFill>
            <a:schemeClr val="accent2">
              <a:lumMod val="50000"/>
            </a:schemeClr>
          </a:solidFill>
          <a:latin typeface="Calibri" panose="020F0502020204030204" pitchFamily="34" charset="0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Wingdings" panose="05000000000000000000" pitchFamily="2" charset="2"/>
        <a:buChar char="Ø"/>
        <a:defRPr sz="1600" kern="1200">
          <a:solidFill>
            <a:schemeClr val="accent2">
              <a:lumMod val="50000"/>
            </a:schemeClr>
          </a:solidFill>
          <a:latin typeface="Calibri" panose="020F0502020204030204" pitchFamily="34" charset="0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mailto:DataRequest@ink.in.gov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in.gov/ink/2402.htm" TargetMode="Externa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ichigan.gov/cepi/0,4546,7-113-56472---,00.html" TargetMode="External"/><Relationship Id="rId2" Type="http://schemas.openxmlformats.org/officeDocument/2006/relationships/hyperlink" Target="https://www.illinoisworknet.com/ILDS/Pages/default.asp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kcews.ky.gov/(X(1)S(imz3jacr55qbighdcvr243ad))/?AspxAutoDetectCookieSupport=1" TargetMode="External"/><Relationship Id="rId4" Type="http://schemas.openxmlformats.org/officeDocument/2006/relationships/hyperlink" Target="http://oerc.osu.edu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n.gov/ink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n.gov/che/3019.htm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hoosierdata.in.gov/" TargetMode="External"/><Relationship Id="rId4" Type="http://schemas.openxmlformats.org/officeDocument/2006/relationships/hyperlink" Target="http://www.stats.indiana.edu/" TargetMode="Externa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n.gov/ink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mhetzel@ink.in.gov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naceweb.org/career-development/trends-and-predictions/the-future-of-career-services-is-now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685798" y="685800"/>
            <a:ext cx="7772400" cy="1780108"/>
          </a:xfrm>
        </p:spPr>
        <p:txBody>
          <a:bodyPr>
            <a:normAutofit fontScale="90000"/>
          </a:bodyPr>
          <a:lstStyle/>
          <a:p>
            <a:r>
              <a:rPr lang="en-US" sz="7200" dirty="0" smtClean="0"/>
              <a:t>Connecting College to Career with State Government Data</a:t>
            </a:r>
            <a:endParaRPr lang="en-US" sz="7200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371599" y="4343400"/>
            <a:ext cx="6400800" cy="1473200"/>
          </a:xfrm>
        </p:spPr>
        <p:txBody>
          <a:bodyPr>
            <a:normAutofit/>
          </a:bodyPr>
          <a:lstStyle/>
          <a:p>
            <a:endParaRPr lang="en-US" sz="2800" dirty="0" smtClean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8561" y="3366514"/>
            <a:ext cx="4626873" cy="10149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7147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63246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10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0"/>
            <a:ext cx="508234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5450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200" dirty="0" smtClean="0"/>
              <a:t>IN Department of Education (IDOE):</a:t>
            </a:r>
          </a:p>
          <a:p>
            <a:r>
              <a:rPr lang="en-US" sz="3200" dirty="0" smtClean="0"/>
              <a:t>K-12 Data</a:t>
            </a:r>
          </a:p>
          <a:p>
            <a:pPr lvl="1"/>
            <a:r>
              <a:rPr lang="en-US" sz="2800" dirty="0" smtClean="0"/>
              <a:t>Students</a:t>
            </a:r>
          </a:p>
          <a:p>
            <a:pPr lvl="2"/>
            <a:r>
              <a:rPr lang="en-US" sz="2600" dirty="0" smtClean="0"/>
              <a:t>Attendance</a:t>
            </a:r>
          </a:p>
          <a:p>
            <a:pPr lvl="2"/>
            <a:r>
              <a:rPr lang="en-US" sz="2600" dirty="0" smtClean="0"/>
              <a:t>Graduation</a:t>
            </a:r>
          </a:p>
          <a:p>
            <a:pPr lvl="1"/>
            <a:r>
              <a:rPr lang="en-US" sz="2800" dirty="0" smtClean="0"/>
              <a:t>Schools &amp; Corporations</a:t>
            </a:r>
          </a:p>
          <a:p>
            <a:pPr lvl="1"/>
            <a:r>
              <a:rPr lang="en-US" sz="2800" dirty="0" smtClean="0"/>
              <a:t>Assessments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 Data &amp; Partner Agencies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04800" y="63246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6048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/>
              <a:t>Commission for Higher Education (CHE):</a:t>
            </a:r>
          </a:p>
          <a:p>
            <a:r>
              <a:rPr lang="en-US" sz="3200" dirty="0" smtClean="0"/>
              <a:t>Post-Secondary Data</a:t>
            </a:r>
          </a:p>
          <a:p>
            <a:pPr lvl="1"/>
            <a:r>
              <a:rPr lang="en-US" sz="2800" dirty="0" smtClean="0"/>
              <a:t>Students</a:t>
            </a:r>
          </a:p>
          <a:p>
            <a:pPr lvl="1"/>
            <a:r>
              <a:rPr lang="en-US" sz="2800" dirty="0" smtClean="0"/>
              <a:t>Post-Secondary Institutions</a:t>
            </a:r>
          </a:p>
          <a:p>
            <a:pPr lvl="1"/>
            <a:r>
              <a:rPr lang="en-US" sz="2800" dirty="0" smtClean="0"/>
              <a:t>Programs of Study and Degrees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 Data &amp; Partner Agencies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04800" y="63246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7356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2590800"/>
            <a:ext cx="8077199" cy="37337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/>
              <a:t>Department of Workforce Development (DWD):</a:t>
            </a:r>
          </a:p>
          <a:p>
            <a:r>
              <a:rPr lang="en-US" sz="3200" dirty="0" smtClean="0"/>
              <a:t>Workforce and DWD Program Data</a:t>
            </a:r>
          </a:p>
          <a:p>
            <a:pPr lvl="1"/>
            <a:r>
              <a:rPr lang="en-US" sz="2800" dirty="0" smtClean="0"/>
              <a:t>Employees</a:t>
            </a:r>
            <a:r>
              <a:rPr lang="en-US" sz="2800" dirty="0"/>
              <a:t> </a:t>
            </a:r>
            <a:r>
              <a:rPr lang="en-US" sz="2800" dirty="0" smtClean="0"/>
              <a:t>&amp; Wages</a:t>
            </a:r>
          </a:p>
          <a:p>
            <a:pPr lvl="1"/>
            <a:r>
              <a:rPr lang="en-US" sz="2800" dirty="0" smtClean="0"/>
              <a:t>IMPACT</a:t>
            </a:r>
          </a:p>
          <a:p>
            <a:pPr lvl="1"/>
            <a:r>
              <a:rPr lang="en-US" sz="2800" dirty="0" smtClean="0"/>
              <a:t>GED/HSE, ABE and CTE</a:t>
            </a:r>
            <a:endParaRPr lang="en-US" sz="2800" dirty="0"/>
          </a:p>
          <a:p>
            <a:pPr lvl="1"/>
            <a:r>
              <a:rPr lang="en-US" sz="2800" dirty="0" smtClean="0"/>
              <a:t>Professional Licensing</a:t>
            </a:r>
          </a:p>
          <a:p>
            <a:pPr lvl="1"/>
            <a:r>
              <a:rPr lang="en-US" sz="2800" dirty="0" smtClean="0"/>
              <a:t>Unemployment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 Data &amp; Partner Agencies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04800" y="63246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5388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2590800"/>
            <a:ext cx="8077199" cy="373379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3200" dirty="0" smtClean="0"/>
              <a:t>Family and Social Services Administration (FSSA):</a:t>
            </a:r>
          </a:p>
          <a:p>
            <a:r>
              <a:rPr lang="en-US" sz="3200" dirty="0" smtClean="0"/>
              <a:t>Assistance Programs and Early Childhood Data</a:t>
            </a:r>
          </a:p>
          <a:p>
            <a:pPr lvl="1"/>
            <a:r>
              <a:rPr lang="en-US" sz="2800" dirty="0" smtClean="0"/>
              <a:t>TANF &amp; SNAP</a:t>
            </a:r>
          </a:p>
          <a:p>
            <a:pPr lvl="1"/>
            <a:r>
              <a:rPr lang="en-US" sz="2800" dirty="0" smtClean="0"/>
              <a:t>CCDF</a:t>
            </a:r>
          </a:p>
          <a:p>
            <a:pPr lvl="1"/>
            <a:r>
              <a:rPr lang="en-US" sz="2800" dirty="0" smtClean="0"/>
              <a:t>First Steps</a:t>
            </a:r>
          </a:p>
          <a:p>
            <a:pPr lvl="1"/>
            <a:r>
              <a:rPr lang="en-US" sz="2800" dirty="0" smtClean="0"/>
              <a:t>On My Way Pre-K</a:t>
            </a:r>
          </a:p>
          <a:p>
            <a:pPr lvl="1"/>
            <a:r>
              <a:rPr lang="en-US" sz="2800" dirty="0" smtClean="0"/>
              <a:t>Early Education Matching Grant (EEMG)</a:t>
            </a:r>
          </a:p>
          <a:p>
            <a:pPr lvl="1"/>
            <a:r>
              <a:rPr lang="en-US" sz="2800" dirty="0" smtClean="0"/>
              <a:t>Paths to Quality (PTQ)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 Data &amp; Partner Agencies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04800" y="63246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846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362200"/>
            <a:ext cx="7408333" cy="3962400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Records compressed into PII properties</a:t>
            </a:r>
          </a:p>
          <a:p>
            <a:pPr marL="759143" lvl="1" indent="-457200">
              <a:buFont typeface="+mj-lt"/>
              <a:buAutoNum type="alphaLcParenR"/>
            </a:pPr>
            <a:r>
              <a:rPr lang="en-US" dirty="0" smtClean="0"/>
              <a:t>Name, DOB, gender, race/ethnicity, SSN (or last 4), student ID or STN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I</a:t>
            </a:r>
            <a:r>
              <a:rPr lang="en-US" dirty="0" smtClean="0"/>
              <a:t>ntra-agency, then inter-agency comparison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‘Master’ file compiled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Evaluated for approximate similarity, grouped and assigned Global ID; master file updated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Scored and graded; low-scoring records de-grouped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INK tables updated with Global ID</a:t>
            </a:r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Matching Records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04800" y="63246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3759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2286000"/>
            <a:ext cx="8077200" cy="3840163"/>
          </a:xfrm>
        </p:spPr>
        <p:txBody>
          <a:bodyPr>
            <a:normAutofit/>
          </a:bodyPr>
          <a:lstStyle/>
          <a:p>
            <a:r>
              <a:rPr lang="en-US" dirty="0" smtClean="0"/>
              <a:t>Multiple levels of security</a:t>
            </a:r>
          </a:p>
          <a:p>
            <a:pPr lvl="1"/>
            <a:r>
              <a:rPr lang="en-US" dirty="0" smtClean="0"/>
              <a:t>Secure accounts </a:t>
            </a:r>
            <a:r>
              <a:rPr lang="en-US" dirty="0"/>
              <a:t>and </a:t>
            </a:r>
            <a:r>
              <a:rPr lang="en-US" dirty="0" smtClean="0"/>
              <a:t>passwords</a:t>
            </a:r>
          </a:p>
          <a:p>
            <a:pPr lvl="1"/>
            <a:r>
              <a:rPr lang="en-US" dirty="0"/>
              <a:t>Physical location of </a:t>
            </a:r>
            <a:r>
              <a:rPr lang="en-US" dirty="0" smtClean="0"/>
              <a:t>data</a:t>
            </a:r>
          </a:p>
          <a:p>
            <a:pPr lvl="1"/>
            <a:r>
              <a:rPr lang="en-US" dirty="0" smtClean="0"/>
              <a:t>Only ETL team can transfer data and interact with the data</a:t>
            </a:r>
          </a:p>
          <a:p>
            <a:r>
              <a:rPr lang="en-US" dirty="0" smtClean="0"/>
              <a:t>Extremely restricted access to authorized users only</a:t>
            </a:r>
          </a:p>
          <a:p>
            <a:r>
              <a:rPr lang="en-US" dirty="0" smtClean="0"/>
              <a:t>Data are aggregated; record-level data are de-identified</a:t>
            </a:r>
          </a:p>
          <a:p>
            <a:r>
              <a:rPr lang="en-US" dirty="0" smtClean="0"/>
              <a:t>DSAs required; publications subject to review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Security &amp; Protecting PII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04800" y="63246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4312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2514600"/>
            <a:ext cx="7772399" cy="3733799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Data requests emailed to: </a:t>
            </a:r>
            <a:r>
              <a:rPr lang="en-US" dirty="0" smtClean="0">
                <a:hlinkClick r:id="rId3"/>
              </a:rPr>
              <a:t>DataRequest@ink.in.gov</a:t>
            </a:r>
            <a:endParaRPr lang="en-US" dirty="0" smtClean="0"/>
          </a:p>
          <a:p>
            <a:r>
              <a:rPr lang="en-US" dirty="0" smtClean="0"/>
              <a:t>Meet with INK data analyst to complete data request form</a:t>
            </a:r>
          </a:p>
          <a:p>
            <a:r>
              <a:rPr lang="en-US" dirty="0" smtClean="0"/>
              <a:t>Data Request Team (DRT) </a:t>
            </a:r>
            <a:r>
              <a:rPr lang="en-US" dirty="0" smtClean="0"/>
              <a:t>review/approval</a:t>
            </a:r>
          </a:p>
          <a:p>
            <a:pPr lvl="1"/>
            <a:r>
              <a:rPr lang="en-US" dirty="0" smtClean="0"/>
              <a:t>A key factor they review is purpose and alignment with buckets on the next slide/FERPA</a:t>
            </a:r>
            <a:endParaRPr lang="en-US" dirty="0" smtClean="0"/>
          </a:p>
          <a:p>
            <a:r>
              <a:rPr lang="en-US" dirty="0" smtClean="0"/>
              <a:t>INK data analyst defines requirements (data elements, calculations, limitations/ranges on specific fields, etc.)</a:t>
            </a:r>
          </a:p>
          <a:p>
            <a:r>
              <a:rPr lang="en-US" dirty="0" smtClean="0"/>
              <a:t>Final DRT review/approval</a:t>
            </a:r>
          </a:p>
          <a:p>
            <a:r>
              <a:rPr lang="en-US" dirty="0" smtClean="0"/>
              <a:t>DSA executed</a:t>
            </a:r>
          </a:p>
          <a:p>
            <a:r>
              <a:rPr lang="en-US" dirty="0" smtClean="0"/>
              <a:t>INK ETL team compiles data and sends to requestor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4"/>
              </a:rPr>
              <a:t>Data Request Process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04799" y="6248400"/>
            <a:ext cx="5672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7941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590800"/>
            <a:ext cx="7662333" cy="3535363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en-US" dirty="0" smtClean="0"/>
              <a:t>Research Buckets: Education Readiness, Career Readiness, and Program </a:t>
            </a:r>
            <a:r>
              <a:rPr lang="en-US" dirty="0" smtClean="0"/>
              <a:t>Effectiveness</a:t>
            </a:r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Requests should be </a:t>
            </a:r>
            <a:r>
              <a:rPr lang="en-US" b="1" dirty="0" smtClean="0"/>
              <a:t>cross agency</a:t>
            </a:r>
            <a:r>
              <a:rPr lang="en-US" smtClean="0"/>
              <a:t>; contain</a:t>
            </a:r>
            <a:r>
              <a:rPr lang="en-US" smtClean="0"/>
              <a:t> </a:t>
            </a:r>
            <a:r>
              <a:rPr lang="en-US" dirty="0" smtClean="0"/>
              <a:t>data from </a:t>
            </a:r>
            <a:r>
              <a:rPr lang="en-US" b="1" dirty="0" smtClean="0"/>
              <a:t>at least two </a:t>
            </a:r>
            <a:r>
              <a:rPr lang="en-US" dirty="0" smtClean="0"/>
              <a:t>of the agencies we work with.</a:t>
            </a:r>
            <a:endParaRPr lang="en-US" dirty="0" smtClean="0"/>
          </a:p>
          <a:p>
            <a:pPr marL="0" indent="0" algn="ctr">
              <a:buNone/>
            </a:pPr>
            <a:endParaRPr lang="en-US" dirty="0" smtClean="0"/>
          </a:p>
          <a:p>
            <a:r>
              <a:rPr lang="en-US" dirty="0" smtClean="0"/>
              <a:t>Graduation outcomes for DCS children</a:t>
            </a:r>
          </a:p>
          <a:p>
            <a:r>
              <a:rPr lang="en-US" dirty="0" smtClean="0"/>
              <a:t> </a:t>
            </a:r>
            <a:r>
              <a:rPr lang="en-US" dirty="0"/>
              <a:t>D</a:t>
            </a:r>
            <a:r>
              <a:rPr lang="en-US" dirty="0" smtClean="0"/>
              <a:t>ropout outcomes evaluation</a:t>
            </a:r>
          </a:p>
          <a:p>
            <a:pPr lvl="1"/>
            <a:r>
              <a:rPr lang="en-US" dirty="0" smtClean="0"/>
              <a:t>Wage comparison of HS dropouts vs HS graduates</a:t>
            </a:r>
          </a:p>
          <a:p>
            <a:r>
              <a:rPr lang="en-US" dirty="0" smtClean="0"/>
              <a:t>ISU </a:t>
            </a:r>
            <a:r>
              <a:rPr lang="en-US" dirty="0" err="1" smtClean="0"/>
              <a:t>Meis</a:t>
            </a:r>
            <a:r>
              <a:rPr lang="en-US" dirty="0" smtClean="0"/>
              <a:t> Center Evaluation</a:t>
            </a:r>
          </a:p>
          <a:p>
            <a:r>
              <a:rPr lang="en-US" dirty="0" smtClean="0"/>
              <a:t>Agency Reports: ROI, College Readiness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Requests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04800" y="63246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7785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Evaluating ROI for the work you do</a:t>
            </a:r>
            <a:endParaRPr lang="en-US" dirty="0"/>
          </a:p>
          <a:p>
            <a:r>
              <a:rPr lang="en-US" dirty="0" smtClean="0"/>
              <a:t>Specific use cases:</a:t>
            </a:r>
          </a:p>
          <a:p>
            <a:pPr lvl="1"/>
            <a:r>
              <a:rPr lang="en-US" dirty="0" smtClean="0"/>
              <a:t>CC involvement outcomes evaluation</a:t>
            </a:r>
          </a:p>
          <a:p>
            <a:pPr lvl="1"/>
            <a:r>
              <a:rPr lang="en-US" dirty="0" smtClean="0"/>
              <a:t>Program evaluation</a:t>
            </a:r>
          </a:p>
          <a:p>
            <a:pPr lvl="1"/>
            <a:r>
              <a:rPr lang="en-US" dirty="0" smtClean="0"/>
              <a:t>Internship outcomes</a:t>
            </a:r>
          </a:p>
          <a:p>
            <a:pPr lvl="1"/>
            <a:r>
              <a:rPr lang="en-US" dirty="0" smtClean="0"/>
              <a:t>Supplement to FD, work with other SLDS</a:t>
            </a:r>
          </a:p>
          <a:p>
            <a:pPr lvl="2"/>
            <a:r>
              <a:rPr lang="en-US" dirty="0"/>
              <a:t>Connecting with “Donut” </a:t>
            </a:r>
            <a:r>
              <a:rPr lang="en-US" dirty="0" smtClean="0"/>
              <a:t>States: </a:t>
            </a:r>
            <a:r>
              <a:rPr lang="en-US" dirty="0" smtClean="0">
                <a:hlinkClick r:id="rId2"/>
              </a:rPr>
              <a:t>IL</a:t>
            </a:r>
            <a:r>
              <a:rPr lang="en-US" dirty="0"/>
              <a:t>, </a:t>
            </a:r>
            <a:r>
              <a:rPr lang="en-US" dirty="0">
                <a:hlinkClick r:id="rId3"/>
              </a:rPr>
              <a:t>MI</a:t>
            </a:r>
            <a:r>
              <a:rPr lang="en-US" dirty="0"/>
              <a:t>, </a:t>
            </a:r>
            <a:r>
              <a:rPr lang="en-US" dirty="0">
                <a:hlinkClick r:id="rId4"/>
              </a:rPr>
              <a:t>OH</a:t>
            </a:r>
            <a:r>
              <a:rPr lang="en-US" dirty="0"/>
              <a:t>, and </a:t>
            </a:r>
            <a:r>
              <a:rPr lang="en-US" dirty="0">
                <a:hlinkClick r:id="rId5"/>
              </a:rPr>
              <a:t>KY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Can Career Centers Use This?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04799" y="6126163"/>
            <a:ext cx="5672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59756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2590800"/>
            <a:ext cx="7408333" cy="3611563"/>
          </a:xfrm>
        </p:spPr>
        <p:txBody>
          <a:bodyPr>
            <a:normAutofit/>
          </a:bodyPr>
          <a:lstStyle/>
          <a:p>
            <a:r>
              <a:rPr lang="en-US" sz="3200" dirty="0" smtClean="0">
                <a:hlinkClick r:id="rId3"/>
              </a:rPr>
              <a:t>Overview of INK</a:t>
            </a:r>
            <a:endParaRPr lang="en-US" sz="3200" dirty="0" smtClean="0"/>
          </a:p>
          <a:p>
            <a:r>
              <a:rPr lang="en-US" sz="3200" dirty="0" smtClean="0"/>
              <a:t>Source Data &amp; Partner Agencies</a:t>
            </a:r>
          </a:p>
          <a:p>
            <a:r>
              <a:rPr lang="en-US" sz="3200" dirty="0" smtClean="0"/>
              <a:t>Security &amp; Protecting PII</a:t>
            </a:r>
          </a:p>
          <a:p>
            <a:r>
              <a:rPr lang="en-US" sz="3200" dirty="0" smtClean="0"/>
              <a:t>Data Request Process</a:t>
            </a:r>
          </a:p>
          <a:p>
            <a:r>
              <a:rPr lang="en-US" sz="3200" dirty="0" smtClean="0"/>
              <a:t>Potential Uses for Career Centers</a:t>
            </a: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w Cen MT Condensed" panose="020B0606020104020203" pitchFamily="34" charset="0"/>
              </a:rPr>
              <a:t>Agenda</a:t>
            </a:r>
            <a:endParaRPr lang="en-US" dirty="0">
              <a:latin typeface="Tw Cen MT Condensed" panose="020B0606020104020203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4800" y="63246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253458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Collaborate and coordinate with others on campus</a:t>
            </a:r>
          </a:p>
          <a:p>
            <a:r>
              <a:rPr lang="en-US" dirty="0" smtClean="0"/>
              <a:t>Identify people who can do an analysis &amp; organize the data</a:t>
            </a:r>
          </a:p>
          <a:p>
            <a:pPr lvl="1"/>
            <a:r>
              <a:rPr lang="en-US" dirty="0" smtClean="0"/>
              <a:t>Students, Institutional Research, Faculty</a:t>
            </a:r>
          </a:p>
          <a:p>
            <a:r>
              <a:rPr lang="en-US" dirty="0" smtClean="0"/>
              <a:t>Reviews resources that already exist</a:t>
            </a:r>
          </a:p>
          <a:p>
            <a:pPr lvl="1"/>
            <a:r>
              <a:rPr lang="en-US" dirty="0" smtClean="0">
                <a:hlinkClick r:id="rId3"/>
              </a:rPr>
              <a:t>ROI</a:t>
            </a:r>
            <a:endParaRPr lang="en-US" dirty="0" smtClean="0"/>
          </a:p>
          <a:p>
            <a:pPr lvl="1"/>
            <a:r>
              <a:rPr lang="en-US" dirty="0" smtClean="0">
                <a:hlinkClick r:id="rId4"/>
              </a:rPr>
              <a:t>Stats Indiana </a:t>
            </a:r>
            <a:endParaRPr lang="en-US" dirty="0" smtClean="0"/>
          </a:p>
          <a:p>
            <a:pPr lvl="1"/>
            <a:r>
              <a:rPr lang="en-US" dirty="0" smtClean="0">
                <a:hlinkClick r:id="rId5"/>
              </a:rPr>
              <a:t>Hoosiers by the Numbers</a:t>
            </a:r>
            <a:endParaRPr lang="en-US" dirty="0" smtClean="0"/>
          </a:p>
          <a:p>
            <a:pPr marL="301943" lvl="1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04799" y="6126163"/>
            <a:ext cx="5672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137397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3200" dirty="0" smtClean="0"/>
          </a:p>
          <a:p>
            <a:pPr marL="0" indent="0">
              <a:buNone/>
            </a:pPr>
            <a:r>
              <a:rPr lang="en-US" sz="3200" dirty="0" smtClean="0"/>
              <a:t>“ Big Data is NOT About the Data.”</a:t>
            </a:r>
          </a:p>
          <a:p>
            <a:pPr marL="301943" lvl="1" indent="0">
              <a:buNone/>
            </a:pPr>
            <a:r>
              <a:rPr lang="en-US" sz="2800" dirty="0" smtClean="0"/>
              <a:t>			-Gary King</a:t>
            </a:r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Big Data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04799" y="6126163"/>
            <a:ext cx="5672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493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67833" y="2590800"/>
            <a:ext cx="7408333" cy="32766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b="1" dirty="0" smtClean="0">
                <a:solidFill>
                  <a:srgbClr val="143F6A"/>
                </a:solidFill>
                <a:hlinkClick r:id="rId3"/>
              </a:rPr>
              <a:t>www.in.gov/ink</a:t>
            </a:r>
            <a:r>
              <a:rPr lang="en-US" sz="4000" b="1" dirty="0" smtClean="0">
                <a:solidFill>
                  <a:srgbClr val="143F6A"/>
                </a:solidFill>
              </a:rPr>
              <a:t> </a:t>
            </a:r>
          </a:p>
          <a:p>
            <a:pPr marL="0" indent="0">
              <a:buNone/>
            </a:pPr>
            <a:endParaRPr lang="en-US" sz="4000" dirty="0" smtClean="0">
              <a:solidFill>
                <a:srgbClr val="143F6A"/>
              </a:solidFill>
            </a:endParaRPr>
          </a:p>
          <a:p>
            <a:pPr marL="0" indent="0">
              <a:buNone/>
            </a:pPr>
            <a:r>
              <a:rPr lang="en-US" sz="3500" dirty="0" smtClean="0">
                <a:solidFill>
                  <a:srgbClr val="143F6A"/>
                </a:solidFill>
              </a:rPr>
              <a:t>Matt Hetzel: </a:t>
            </a:r>
            <a:r>
              <a:rPr lang="en-US" sz="3500" dirty="0" smtClean="0">
                <a:solidFill>
                  <a:srgbClr val="143F6A"/>
                </a:solidFill>
                <a:hlinkClick r:id="rId4"/>
              </a:rPr>
              <a:t>mhetzel@ink.in.gov</a:t>
            </a:r>
            <a:r>
              <a:rPr lang="en-US" sz="3500" dirty="0" smtClean="0">
                <a:solidFill>
                  <a:srgbClr val="143F6A"/>
                </a:solidFill>
              </a:rPr>
              <a:t>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04799" y="6248400"/>
            <a:ext cx="5672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2115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Provide evidence for current programs/services and new ideas</a:t>
            </a:r>
          </a:p>
          <a:p>
            <a:r>
              <a:rPr lang="en-US" dirty="0" smtClean="0"/>
              <a:t>Informed decision making</a:t>
            </a:r>
          </a:p>
          <a:p>
            <a:r>
              <a:rPr lang="en-US" dirty="0" smtClean="0"/>
              <a:t>New insights</a:t>
            </a:r>
          </a:p>
          <a:p>
            <a:endParaRPr lang="en-US" dirty="0"/>
          </a:p>
          <a:p>
            <a:r>
              <a:rPr lang="en-US" dirty="0" smtClean="0">
                <a:hlinkClick r:id="rId2"/>
              </a:rPr>
              <a:t>The Future of Career Services is Now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use Data in Career Services?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04800" y="6126163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2599756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3200" dirty="0" smtClean="0"/>
          </a:p>
          <a:p>
            <a:pPr marL="0" indent="0" algn="ctr">
              <a:buNone/>
            </a:pPr>
            <a:r>
              <a:rPr lang="en-US" sz="3200" dirty="0" smtClean="0"/>
              <a:t>“</a:t>
            </a:r>
            <a:r>
              <a:rPr lang="en-US" sz="3200" dirty="0"/>
              <a:t>Collecting data should seek to provide value back to the people on whom data are being collected” </a:t>
            </a:r>
          </a:p>
          <a:p>
            <a:pPr marL="301943" lvl="1" indent="0" algn="ctr">
              <a:buNone/>
            </a:pPr>
            <a:r>
              <a:rPr lang="en-US" sz="2800" dirty="0"/>
              <a:t>-National PTA</a:t>
            </a:r>
          </a:p>
          <a:p>
            <a:pPr marL="0" indent="0" algn="ctr">
              <a:buNone/>
            </a:pPr>
            <a:endParaRPr lang="en-US" sz="32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Service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04800" y="6126163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2442691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675466"/>
            <a:ext cx="7433733" cy="380153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Where did we start… </a:t>
            </a:r>
          </a:p>
          <a:p>
            <a:pPr lvl="1"/>
            <a:r>
              <a:rPr lang="en-US" dirty="0" smtClean="0"/>
              <a:t>Indiana Workforce Intelligence System (IWIS) 2007-14</a:t>
            </a:r>
          </a:p>
          <a:p>
            <a:pPr lvl="2"/>
            <a:r>
              <a:rPr lang="en-US" dirty="0" smtClean="0"/>
              <a:t>IBRC, DWD, CHE, IDOE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Where are we...</a:t>
            </a:r>
          </a:p>
          <a:p>
            <a:pPr lvl="1"/>
            <a:r>
              <a:rPr lang="en-US" dirty="0" smtClean="0"/>
              <a:t>Indiana Network of Knowledge (INK) 2014-Present</a:t>
            </a:r>
          </a:p>
          <a:p>
            <a:pPr lvl="2"/>
            <a:r>
              <a:rPr lang="en-US" dirty="0" smtClean="0"/>
              <a:t>FSSA, IDOE, CHE, DWD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Where are we going…</a:t>
            </a:r>
          </a:p>
          <a:p>
            <a:pPr lvl="1"/>
            <a:r>
              <a:rPr lang="en-US" dirty="0" smtClean="0"/>
              <a:t> Merger with the Management Performance Hub (MPH)</a:t>
            </a:r>
          </a:p>
          <a:p>
            <a:endParaRPr lang="en-US" dirty="0" smtClean="0"/>
          </a:p>
          <a:p>
            <a:pPr marL="0" indent="0" algn="ctr">
              <a:buNone/>
            </a:pPr>
            <a:r>
              <a:rPr lang="en-US" b="1" dirty="0"/>
              <a:t>All while maintaining compliance with all state and federal privacy laws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04800" y="63246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2583194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u="sng" dirty="0"/>
              <a:t>INK Vision</a:t>
            </a:r>
            <a:r>
              <a:rPr lang="en-US" dirty="0" smtClean="0"/>
              <a:t>: Become the trusted source for Hoosier education and workforce information.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u="sng" dirty="0" smtClean="0"/>
              <a:t>INK Mission</a:t>
            </a:r>
            <a:r>
              <a:rPr lang="en-US" dirty="0" smtClean="0"/>
              <a:t>:  Provide access to accurate, secure, and timely data to help Hoosiers make informed education and workforce decisions.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Purpose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04800" y="63246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2026411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Jeff Hudnall, Executive Director</a:t>
            </a:r>
          </a:p>
          <a:p>
            <a:r>
              <a:rPr lang="en-US" dirty="0" smtClean="0"/>
              <a:t>Carol Torres, Data Analyst</a:t>
            </a:r>
          </a:p>
          <a:p>
            <a:r>
              <a:rPr lang="en-US" dirty="0" smtClean="0"/>
              <a:t>San Saravanan, Data Analyst</a:t>
            </a:r>
          </a:p>
          <a:p>
            <a:r>
              <a:rPr lang="en-US" dirty="0" smtClean="0"/>
              <a:t>Lora Walker, Program Director</a:t>
            </a:r>
          </a:p>
          <a:p>
            <a:r>
              <a:rPr lang="en-US" dirty="0" smtClean="0"/>
              <a:t>Matt Hetzel, Communications Analyst</a:t>
            </a:r>
          </a:p>
          <a:p>
            <a:r>
              <a:rPr lang="en-US" dirty="0" smtClean="0"/>
              <a:t>Santhosh </a:t>
            </a:r>
            <a:r>
              <a:rPr lang="en-US" dirty="0" err="1" smtClean="0"/>
              <a:t>Pinninti</a:t>
            </a:r>
            <a:r>
              <a:rPr lang="en-US" dirty="0" smtClean="0"/>
              <a:t>, ETL Developer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Staffing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04800" y="63246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3338541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50"/>
                </a:solidFill>
              </a:rPr>
              <a:t>Governance Committee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Executive Lead Team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Research Advisory Group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Technical Advisory Group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Data Request Team 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Management Performance Hub (MPH)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Governance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04800" y="63246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3155141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675467"/>
            <a:ext cx="7814733" cy="3450696"/>
          </a:xfrm>
        </p:spPr>
        <p:txBody>
          <a:bodyPr/>
          <a:lstStyle/>
          <a:p>
            <a:r>
              <a:rPr lang="en-US" dirty="0" smtClean="0"/>
              <a:t>Integrate more data sets from current and future partners</a:t>
            </a:r>
          </a:p>
          <a:p>
            <a:r>
              <a:rPr lang="en-US" dirty="0" smtClean="0"/>
              <a:t>Streamline the request process</a:t>
            </a:r>
          </a:p>
          <a:p>
            <a:r>
              <a:rPr lang="en-US" dirty="0" smtClean="0"/>
              <a:t>Data self-service options</a:t>
            </a:r>
          </a:p>
          <a:p>
            <a:r>
              <a:rPr lang="en-US" dirty="0" smtClean="0"/>
              <a:t>Data literacy </a:t>
            </a:r>
          </a:p>
          <a:p>
            <a:pPr lvl="1"/>
            <a:r>
              <a:rPr lang="en-US" dirty="0"/>
              <a:t>3 P’s (Predictors, Progress, &amp; Pathways)</a:t>
            </a:r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State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04799" y="6248400"/>
            <a:ext cx="5672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1425878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CI PP template.potx" id="{C623A4F2-6066-425B-A450-6165F96ACA90}" vid="{DF79BB56-4B58-4754-8C0B-E669F09F4F5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4326</TotalTime>
  <Words>764</Words>
  <Application>Microsoft Office PowerPoint</Application>
  <PresentationFormat>On-screen Show (4:3)</PresentationFormat>
  <Paragraphs>179</Paragraphs>
  <Slides>22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1" baseType="lpstr">
      <vt:lpstr>Arial</vt:lpstr>
      <vt:lpstr>Calibri</vt:lpstr>
      <vt:lpstr>Candara</vt:lpstr>
      <vt:lpstr>Courier New</vt:lpstr>
      <vt:lpstr>Symbol</vt:lpstr>
      <vt:lpstr>Tunga</vt:lpstr>
      <vt:lpstr>Tw Cen MT Condensed</vt:lpstr>
      <vt:lpstr>Wingdings</vt:lpstr>
      <vt:lpstr>Waveform</vt:lpstr>
      <vt:lpstr>Connecting College to Career with State Government Data</vt:lpstr>
      <vt:lpstr>Agenda</vt:lpstr>
      <vt:lpstr>Why use Data in Career Services?</vt:lpstr>
      <vt:lpstr>Service</vt:lpstr>
      <vt:lpstr>History</vt:lpstr>
      <vt:lpstr>Purpose</vt:lpstr>
      <vt:lpstr>Staffing</vt:lpstr>
      <vt:lpstr>Data Governance</vt:lpstr>
      <vt:lpstr>Future State</vt:lpstr>
      <vt:lpstr>PowerPoint Presentation</vt:lpstr>
      <vt:lpstr>Source Data &amp; Partner Agencies</vt:lpstr>
      <vt:lpstr>Source Data &amp; Partner Agencies</vt:lpstr>
      <vt:lpstr>Source Data &amp; Partner Agencies</vt:lpstr>
      <vt:lpstr>Source Data &amp; Partner Agencies</vt:lpstr>
      <vt:lpstr>Matching Records</vt:lpstr>
      <vt:lpstr>Security &amp; Protecting PII</vt:lpstr>
      <vt:lpstr>Data Request Process</vt:lpstr>
      <vt:lpstr>Data Requests</vt:lpstr>
      <vt:lpstr>How Can Career Centers Use This?</vt:lpstr>
      <vt:lpstr>Next Steps</vt:lpstr>
      <vt:lpstr>Big Data</vt:lpstr>
      <vt:lpstr>Questions?</vt:lpstr>
    </vt:vector>
  </TitlesOfParts>
  <Company>State of Indiana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Longitudinal Data in Indiana</dc:title>
  <dc:creator>Hatchett, Shane</dc:creator>
  <cp:keywords>CECI;PowerPoint Template</cp:keywords>
  <cp:lastModifiedBy>Hetzel, Matthew M</cp:lastModifiedBy>
  <cp:revision>186</cp:revision>
  <cp:lastPrinted>2017-05-18T12:29:28Z</cp:lastPrinted>
  <dcterms:created xsi:type="dcterms:W3CDTF">2014-03-25T20:00:30Z</dcterms:created>
  <dcterms:modified xsi:type="dcterms:W3CDTF">2017-05-23T11:23:14Z</dcterms:modified>
</cp:coreProperties>
</file>